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262" r:id="rId5"/>
    <p:sldId id="260" r:id="rId6"/>
    <p:sldId id="496" r:id="rId7"/>
    <p:sldId id="1739" r:id="rId8"/>
    <p:sldId id="1741" r:id="rId9"/>
    <p:sldId id="1742" r:id="rId10"/>
    <p:sldId id="1734" r:id="rId11"/>
    <p:sldId id="1746" r:id="rId12"/>
    <p:sldId id="1743" r:id="rId13"/>
    <p:sldId id="1735" r:id="rId14"/>
    <p:sldId id="1728" r:id="rId15"/>
    <p:sldId id="1745" r:id="rId16"/>
    <p:sldId id="1731" r:id="rId17"/>
    <p:sldId id="1730" r:id="rId18"/>
    <p:sldId id="1736" r:id="rId19"/>
    <p:sldId id="1732" r:id="rId20"/>
    <p:sldId id="1726" r:id="rId21"/>
    <p:sldId id="17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7F524-1799-464E-98D9-C5F414EC4A9B}" v="36" dt="2022-11-15T16:00:04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/>
    <p:restoredTop sz="94836"/>
  </p:normalViewPr>
  <p:slideViewPr>
    <p:cSldViewPr snapToGrid="0">
      <p:cViewPr varScale="1">
        <p:scale>
          <a:sx n="104" d="100"/>
          <a:sy n="104" d="100"/>
        </p:scale>
        <p:origin x="10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ry Dvorkin" userId="86684f54-ef5b-454c-b15c-81e7bfeffb86" providerId="ADAL" clId="{0357F524-1799-464E-98D9-C5F414EC4A9B}"/>
    <pc:docChg chg="undo custSel modSld">
      <pc:chgData name="Yury Dvorkin" userId="86684f54-ef5b-454c-b15c-81e7bfeffb86" providerId="ADAL" clId="{0357F524-1799-464E-98D9-C5F414EC4A9B}" dt="2022-11-15T16:00:22.510" v="111" actId="1076"/>
      <pc:docMkLst>
        <pc:docMk/>
      </pc:docMkLst>
      <pc:sldChg chg="addSp delSp modSp mod">
        <pc:chgData name="Yury Dvorkin" userId="86684f54-ef5b-454c-b15c-81e7bfeffb86" providerId="ADAL" clId="{0357F524-1799-464E-98D9-C5F414EC4A9B}" dt="2022-11-15T16:00:22.510" v="111" actId="1076"/>
        <pc:sldMkLst>
          <pc:docMk/>
          <pc:sldMk cId="3480036864" sldId="1726"/>
        </pc:sldMkLst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4" creationId="{9AFE5575-2261-07AA-8C14-912DD5A00F5C}"/>
          </ac:spMkLst>
        </pc:spChg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1" creationId="{8D5934BA-3654-A9F0-7545-3A7655A2BF4B}"/>
          </ac:spMkLst>
        </pc:spChg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2" creationId="{77E13A02-92BC-643D-1AB8-7ABD778B0CC2}"/>
          </ac:spMkLst>
        </pc:spChg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3" creationId="{930066FA-ADA1-0B40-E278-69B329813707}"/>
          </ac:spMkLst>
        </pc:spChg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4" creationId="{F7327608-33FD-51E3-688F-76C9DDA39A49}"/>
          </ac:spMkLst>
        </pc:spChg>
        <pc:spChg chg="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5" creationId="{58540019-FE7A-527D-8164-F22174A8B175}"/>
          </ac:spMkLst>
        </pc:spChg>
        <pc:spChg chg="add mod">
          <ac:chgData name="Yury Dvorkin" userId="86684f54-ef5b-454c-b15c-81e7bfeffb86" providerId="ADAL" clId="{0357F524-1799-464E-98D9-C5F414EC4A9B}" dt="2022-11-15T16:00:04.574" v="108" actId="554"/>
          <ac:spMkLst>
            <pc:docMk/>
            <pc:sldMk cId="3480036864" sldId="1726"/>
            <ac:spMk id="17" creationId="{CF9C42D4-2E25-FEB8-4737-0D9E40C0340F}"/>
          </ac:spMkLst>
        </pc:spChg>
        <pc:grpChg chg="add mod">
          <ac:chgData name="Yury Dvorkin" userId="86684f54-ef5b-454c-b15c-81e7bfeffb86" providerId="ADAL" clId="{0357F524-1799-464E-98D9-C5F414EC4A9B}" dt="2022-11-15T16:00:04.574" v="108" actId="554"/>
          <ac:grpSpMkLst>
            <pc:docMk/>
            <pc:sldMk cId="3480036864" sldId="1726"/>
            <ac:grpSpMk id="18" creationId="{6E4B4910-183E-078B-8D3E-84517BFB49FA}"/>
          </ac:grpSpMkLst>
        </pc:grpChg>
        <pc:grpChg chg="add mod">
          <ac:chgData name="Yury Dvorkin" userId="86684f54-ef5b-454c-b15c-81e7bfeffb86" providerId="ADAL" clId="{0357F524-1799-464E-98D9-C5F414EC4A9B}" dt="2022-11-15T16:00:04.574" v="108" actId="554"/>
          <ac:grpSpMkLst>
            <pc:docMk/>
            <pc:sldMk cId="3480036864" sldId="1726"/>
            <ac:grpSpMk id="19" creationId="{DE6299EC-C23B-4194-77C7-29D8DF85C5FC}"/>
          </ac:grpSpMkLst>
        </pc:grpChg>
        <pc:grpChg chg="add mod">
          <ac:chgData name="Yury Dvorkin" userId="86684f54-ef5b-454c-b15c-81e7bfeffb86" providerId="ADAL" clId="{0357F524-1799-464E-98D9-C5F414EC4A9B}" dt="2022-11-15T16:00:04.574" v="108" actId="554"/>
          <ac:grpSpMkLst>
            <pc:docMk/>
            <pc:sldMk cId="3480036864" sldId="1726"/>
            <ac:grpSpMk id="20" creationId="{885A1083-44EC-3305-F39B-D2A73526EA82}"/>
          </ac:grpSpMkLst>
        </pc:grpChg>
        <pc:grpChg chg="add mod">
          <ac:chgData name="Yury Dvorkin" userId="86684f54-ef5b-454c-b15c-81e7bfeffb86" providerId="ADAL" clId="{0357F524-1799-464E-98D9-C5F414EC4A9B}" dt="2022-11-15T16:00:04.574" v="108" actId="554"/>
          <ac:grpSpMkLst>
            <pc:docMk/>
            <pc:sldMk cId="3480036864" sldId="1726"/>
            <ac:grpSpMk id="21" creationId="{DC1240DE-13FD-451B-2207-34A876186E29}"/>
          </ac:grpSpMkLst>
        </pc:grpChg>
        <pc:grpChg chg="add mod">
          <ac:chgData name="Yury Dvorkin" userId="86684f54-ef5b-454c-b15c-81e7bfeffb86" providerId="ADAL" clId="{0357F524-1799-464E-98D9-C5F414EC4A9B}" dt="2022-11-15T16:00:04.574" v="108" actId="554"/>
          <ac:grpSpMkLst>
            <pc:docMk/>
            <pc:sldMk cId="3480036864" sldId="1726"/>
            <ac:grpSpMk id="22" creationId="{6F127751-4318-9EFB-A7FC-02F0E8639F04}"/>
          </ac:grpSpMkLst>
        </pc:grpChg>
        <pc:grpChg chg="add mod">
          <ac:chgData name="Yury Dvorkin" userId="86684f54-ef5b-454c-b15c-81e7bfeffb86" providerId="ADAL" clId="{0357F524-1799-464E-98D9-C5F414EC4A9B}" dt="2022-11-15T16:00:16.237" v="109" actId="1076"/>
          <ac:grpSpMkLst>
            <pc:docMk/>
            <pc:sldMk cId="3480036864" sldId="1726"/>
            <ac:grpSpMk id="23" creationId="{44906493-5E37-F1BC-BAA9-9D179C446111}"/>
          </ac:grpSpMkLst>
        </pc:grpChg>
        <pc:grpChg chg="add mod">
          <ac:chgData name="Yury Dvorkin" userId="86684f54-ef5b-454c-b15c-81e7bfeffb86" providerId="ADAL" clId="{0357F524-1799-464E-98D9-C5F414EC4A9B}" dt="2022-11-15T16:00:22.510" v="111" actId="1076"/>
          <ac:grpSpMkLst>
            <pc:docMk/>
            <pc:sldMk cId="3480036864" sldId="1726"/>
            <ac:grpSpMk id="24" creationId="{83758715-D129-B0C8-F4B1-426D315CA360}"/>
          </ac:grpSpMkLst>
        </pc:grpChg>
        <pc:picChg chg="add del mod">
          <ac:chgData name="Yury Dvorkin" userId="86684f54-ef5b-454c-b15c-81e7bfeffb86" providerId="ADAL" clId="{0357F524-1799-464E-98D9-C5F414EC4A9B}" dt="2022-11-15T15:58:42.889" v="78" actId="478"/>
          <ac:picMkLst>
            <pc:docMk/>
            <pc:sldMk cId="3480036864" sldId="1726"/>
            <ac:picMk id="3" creationId="{C6C8EC5D-0D54-5661-8D34-7B2A18927820}"/>
          </ac:picMkLst>
        </pc:picChg>
        <pc:picChg chg="add del mod">
          <ac:chgData name="Yury Dvorkin" userId="86684f54-ef5b-454c-b15c-81e7bfeffb86" providerId="ADAL" clId="{0357F524-1799-464E-98D9-C5F414EC4A9B}" dt="2022-11-15T15:57:17.615" v="25" actId="478"/>
          <ac:picMkLst>
            <pc:docMk/>
            <pc:sldMk cId="3480036864" sldId="1726"/>
            <ac:picMk id="5" creationId="{B4D4F241-E5F1-0319-C2BF-39B8C52F6D95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6" creationId="{AE395BD2-B90D-3764-03A8-90CED66AD41D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7" creationId="{912B30A0-6B71-94E6-132B-274BBABA5FF5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8" creationId="{1A1C4441-BD7D-4BF7-C780-1FB58375EF2B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9" creationId="{DF33D96C-5A82-FF34-E4E6-BA75F1CB004B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10" creationId="{FFB4D0D1-B6FB-05B1-430B-9FE1E936FF61}"/>
          </ac:picMkLst>
        </pc:picChg>
        <pc:picChg chg="add 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16" creationId="{75A790E8-F38F-ABE1-8DBC-6BF4AE94F22E}"/>
          </ac:picMkLst>
        </pc:picChg>
        <pc:picChg chg="mod">
          <ac:chgData name="Yury Dvorkin" userId="86684f54-ef5b-454c-b15c-81e7bfeffb86" providerId="ADAL" clId="{0357F524-1799-464E-98D9-C5F414EC4A9B}" dt="2022-11-15T16:00:04.574" v="108" actId="554"/>
          <ac:picMkLst>
            <pc:docMk/>
            <pc:sldMk cId="3480036864" sldId="1726"/>
            <ac:picMk id="1026" creationId="{97A51A19-B90B-DF9F-1925-FEE4E149982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4FDDA-8FBB-0A4A-AB5B-D32F99BBF3F8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7A0CE-E2B0-F44C-9C2C-596F792CF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A0CE-E2B0-F44C-9C2C-596F792CF0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7A0CE-E2B0-F44C-9C2C-596F792CF0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9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C18310F-3D24-994A-B5BE-D68551959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28" y="5955958"/>
            <a:ext cx="12288516" cy="9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37D68-0C73-6544-AF2F-099A4552A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27269-7339-C848-8221-52F10B733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09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D1FB48A-C115-3A40-B533-520016DCE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28" y="5955958"/>
            <a:ext cx="12288516" cy="9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4987E-F843-5E49-BEF0-81080291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2DB61-52B8-2D41-8457-8FFBF1671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34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677B8A8-2D8B-CD48-ABE8-5C2F1965D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28" y="5955958"/>
            <a:ext cx="12288516" cy="9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CDBC9-7DDB-F743-92A7-3B774747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59CCB-C858-2B4F-B07D-04308AA79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48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121C1DA-E26A-2149-BA67-C4C3E9D79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28" y="5955958"/>
            <a:ext cx="12288516" cy="9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0F8A0B-8DEC-0243-B83F-7B19F207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0282-1B14-3146-AD88-0DD8B85B5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471BC-8107-E14D-B5A9-DA7FB59B0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86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5B4DA07-CE74-054B-AB6A-1CCA1153B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28" y="5955958"/>
            <a:ext cx="12288516" cy="96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87E9A-86D3-9B44-9465-7E2E86E0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289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3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fernandez@jhu.edu" TargetMode="External"/><Relationship Id="rId3" Type="http://schemas.openxmlformats.org/officeDocument/2006/relationships/image" Target="../media/image31.png"/><Relationship Id="rId7" Type="http://schemas.openxmlformats.org/officeDocument/2006/relationships/hyperlink" Target="mailto:kkey1@jhu.ed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itchik@jhu.edu" TargetMode="External"/><Relationship Id="rId11" Type="http://schemas.openxmlformats.org/officeDocument/2006/relationships/hyperlink" Target="mailto:jnahm@jhu.edu" TargetMode="External"/><Relationship Id="rId5" Type="http://schemas.openxmlformats.org/officeDocument/2006/relationships/hyperlink" Target="mailto:sarathoi@jhu.edu" TargetMode="External"/><Relationship Id="rId10" Type="http://schemas.openxmlformats.org/officeDocument/2006/relationships/hyperlink" Target="mailto:bentley.allan@jhu.edu" TargetMode="External"/><Relationship Id="rId4" Type="http://schemas.openxmlformats.org/officeDocument/2006/relationships/hyperlink" Target="https://energyinstitute.jhu.edu/doctorate-programs-in-sustainable-energy/" TargetMode="External"/><Relationship Id="rId9" Type="http://schemas.openxmlformats.org/officeDocument/2006/relationships/hyperlink" Target="mailto:mdegani1@jhu.ed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ngineering.jhu.edu/education/graduate-studies/full-time-graduate-fellowships-grant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fernandez@jhu.edu" TargetMode="External"/><Relationship Id="rId3" Type="http://schemas.openxmlformats.org/officeDocument/2006/relationships/image" Target="../media/image31.png"/><Relationship Id="rId7" Type="http://schemas.openxmlformats.org/officeDocument/2006/relationships/hyperlink" Target="mailto:kkey1@jhu.ed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itchik@jhu.edu" TargetMode="External"/><Relationship Id="rId11" Type="http://schemas.openxmlformats.org/officeDocument/2006/relationships/hyperlink" Target="mailto:jnahm@jhu.edu" TargetMode="External"/><Relationship Id="rId5" Type="http://schemas.openxmlformats.org/officeDocument/2006/relationships/hyperlink" Target="mailto:sarathoi@jhu.edu" TargetMode="External"/><Relationship Id="rId10" Type="http://schemas.openxmlformats.org/officeDocument/2006/relationships/hyperlink" Target="mailto:bentley.allan@jhu.edu" TargetMode="External"/><Relationship Id="rId4" Type="http://schemas.openxmlformats.org/officeDocument/2006/relationships/hyperlink" Target="https://energyinstitute.jhu.edu/doctorate-programs-in-sustainable-energy/" TargetMode="External"/><Relationship Id="rId9" Type="http://schemas.openxmlformats.org/officeDocument/2006/relationships/hyperlink" Target="mailto:mdegani1@jh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vost.jhu.edu/about/vivien-thomas-scholars-initiative/" TargetMode="Externa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ffcampushousing.jhu.ed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gineering.jhu.edu/student-life/living-in-baltimore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jpe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institute.jhu.edu/pec-events/rosei-summit-for-sustainable-energy-research-at-johns-hopkins-university/1674028800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ergyinstitute.jhu.edu/pec-events/rosei-translation-to-market-workshop-2024/1698654600/" TargetMode="External"/><Relationship Id="rId4" Type="http://schemas.openxmlformats.org/officeDocument/2006/relationships/hyperlink" Target="https://energyinstitute.jhu.edu/pec-events/rosei-summit-2024/170544960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ydvorki1@jhu.edu" TargetMode="External"/><Relationship Id="rId3" Type="http://schemas.openxmlformats.org/officeDocument/2006/relationships/hyperlink" Target="https://energyinstitute.jhu.edu/doctorate-programs-in-sustainable-energy/" TargetMode="External"/><Relationship Id="rId7" Type="http://schemas.openxmlformats.org/officeDocument/2006/relationships/hyperlink" Target="mailto:susanna.thon@jhu.ed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chafer@jhu.edu" TargetMode="External"/><Relationship Id="rId11" Type="http://schemas.openxmlformats.org/officeDocument/2006/relationships/hyperlink" Target="mailto:dennice@jhu.edu" TargetMode="External"/><Relationship Id="rId5" Type="http://schemas.openxmlformats.org/officeDocument/2006/relationships/hyperlink" Target="mailto:chaowang@jhu.edu" TargetMode="External"/><Relationship Id="rId10" Type="http://schemas.openxmlformats.org/officeDocument/2006/relationships/hyperlink" Target="mailto:Jonah.Erlebacher@jhu.edu" TargetMode="External"/><Relationship Id="rId4" Type="http://schemas.openxmlformats.org/officeDocument/2006/relationships/hyperlink" Target="mailto:fsantos9@jhu.edu" TargetMode="External"/><Relationship Id="rId9" Type="http://schemas.openxmlformats.org/officeDocument/2006/relationships/hyperlink" Target="mailto:bhobbs@jhu.ed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ngineering.jhu.edu/admissions/graduate-admissions/full-time-programs/how-to-apply/application-deadlin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5100DC-8C39-294B-AADC-11AB86F3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E8BCB-EE23-FE42-BB3E-357E3FBB5023}"/>
              </a:ext>
            </a:extLst>
          </p:cNvPr>
          <p:cNvSpPr txBox="1"/>
          <p:nvPr/>
        </p:nvSpPr>
        <p:spPr>
          <a:xfrm>
            <a:off x="1456576" y="3429000"/>
            <a:ext cx="45102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</a:rPr>
              <a:t>Ph.D. Recruitment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</a:rPr>
              <a:t>November 1,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7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Other Participating Schools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40019-FE7A-527D-8164-F22174A8B175}"/>
              </a:ext>
            </a:extLst>
          </p:cNvPr>
          <p:cNvSpPr txBox="1"/>
          <p:nvPr/>
        </p:nvSpPr>
        <p:spPr>
          <a:xfrm>
            <a:off x="258707" y="1027906"/>
            <a:ext cx="1022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Also, feel free to reach out to area contacts for any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F4754-7FCE-7F23-E4C9-D3EE7843D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88" y="1489571"/>
            <a:ext cx="5644662" cy="152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F8722-BD56-6CBB-98AB-8C2C15C6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88" y="3035205"/>
            <a:ext cx="5540829" cy="2018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0264FE-BDA4-4BA4-908F-7EBD7C4217DE}"/>
              </a:ext>
            </a:extLst>
          </p:cNvPr>
          <p:cNvSpPr txBox="1"/>
          <p:nvPr/>
        </p:nvSpPr>
        <p:spPr>
          <a:xfrm>
            <a:off x="250371" y="5368429"/>
            <a:ext cx="1022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More information (including emails): </a:t>
            </a:r>
            <a:r>
              <a:rPr lang="en-US" dirty="0">
                <a:latin typeface="Garamond" panose="02020404030301010803" pitchFamily="18" charset="0"/>
                <a:hlinkClick r:id="rId4"/>
              </a:rPr>
              <a:t>https://energyinstitute.jhu.edu/doctorate-programs-in-sustainable-energy/</a:t>
            </a:r>
            <a:r>
              <a:rPr lang="en-US" dirty="0"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DAC9E-4E74-29F9-F5F0-813708651B61}"/>
              </a:ext>
            </a:extLst>
          </p:cNvPr>
          <p:cNvSpPr txBox="1"/>
          <p:nvPr/>
        </p:nvSpPr>
        <p:spPr>
          <a:xfrm>
            <a:off x="8088717" y="1888426"/>
            <a:ext cx="6149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sarathoi@jhu.edu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3DC95-2906-9C96-A8E9-8D6400B7D386}"/>
              </a:ext>
            </a:extLst>
          </p:cNvPr>
          <p:cNvSpPr txBox="1"/>
          <p:nvPr/>
        </p:nvSpPr>
        <p:spPr>
          <a:xfrm>
            <a:off x="8088717" y="2318332"/>
            <a:ext cx="73241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zaitchik@jhu.edu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C433C-F20D-67C8-EC38-8195D85E3228}"/>
              </a:ext>
            </a:extLst>
          </p:cNvPr>
          <p:cNvSpPr txBox="1"/>
          <p:nvPr/>
        </p:nvSpPr>
        <p:spPr>
          <a:xfrm>
            <a:off x="8088717" y="2675417"/>
            <a:ext cx="7857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kkey1@jhu.edu</a:t>
            </a:r>
            <a:r>
              <a:rPr lang="en-US" sz="1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0F996-99ED-5496-F30C-92BBEFE3854C}"/>
              </a:ext>
            </a:extLst>
          </p:cNvPr>
          <p:cNvSpPr txBox="1"/>
          <p:nvPr/>
        </p:nvSpPr>
        <p:spPr>
          <a:xfrm>
            <a:off x="8088717" y="3349147"/>
            <a:ext cx="8180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fernandez@jhu.edu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8C711-9494-6DEB-383A-AAA46ADAB186}"/>
              </a:ext>
            </a:extLst>
          </p:cNvPr>
          <p:cNvSpPr txBox="1"/>
          <p:nvPr/>
        </p:nvSpPr>
        <p:spPr>
          <a:xfrm>
            <a:off x="8106646" y="3683832"/>
            <a:ext cx="8341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mdegani1@jhu.edu</a:t>
            </a:r>
            <a:r>
              <a:rPr lang="en-US" sz="12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4A9F80-4CA5-F080-A114-F25E3A446A2F}"/>
              </a:ext>
            </a:extLst>
          </p:cNvPr>
          <p:cNvSpPr txBox="1"/>
          <p:nvPr/>
        </p:nvSpPr>
        <p:spPr>
          <a:xfrm>
            <a:off x="8102163" y="3961137"/>
            <a:ext cx="836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bentley.allan@jhu.edu</a:t>
            </a:r>
            <a:r>
              <a:rPr lang="en-US" sz="12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F78E7-45A4-515D-B893-7B03D4414C45}"/>
              </a:ext>
            </a:extLst>
          </p:cNvPr>
          <p:cNvSpPr txBox="1"/>
          <p:nvPr/>
        </p:nvSpPr>
        <p:spPr>
          <a:xfrm>
            <a:off x="8102163" y="4552460"/>
            <a:ext cx="8377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1"/>
              </a:rPr>
              <a:t>jnahm@jhu.edu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86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Support for Ph.D.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381FB-3608-8854-D92F-85936B6E90BF}"/>
              </a:ext>
            </a:extLst>
          </p:cNvPr>
          <p:cNvSpPr txBox="1"/>
          <p:nvPr/>
        </p:nvSpPr>
        <p:spPr>
          <a:xfrm>
            <a:off x="331832" y="923296"/>
            <a:ext cx="1128301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Ph.D. students are financially supported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Department-specific arrangements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Flexibility in choosing advisors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A large number of fellowships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Across WSE, Departments &amp; Centers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Vivian Thomas Scholars Initiative for MSI and HBCU graduates (</a:t>
            </a:r>
            <a:r>
              <a:rPr lang="en-US" sz="2400" b="1" u="sng" dirty="0">
                <a:latin typeface="Garamond" panose="02020404030301010803" pitchFamily="18" charset="0"/>
              </a:rPr>
              <a:t>due on Dec 1, 2023</a:t>
            </a:r>
            <a:r>
              <a:rPr lang="en-US" sz="2400" dirty="0">
                <a:latin typeface="Garamond" panose="02020404030301010803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Percy Pierre Fellowship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GEM Fellowship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Hopkins-specific internship program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More information about the fellowships: </a:t>
            </a:r>
            <a:r>
              <a:rPr lang="en-US" dirty="0">
                <a:latin typeface="Garamond" panose="02020404030301010803" pitchFamily="18" charset="0"/>
                <a:hlinkClick r:id="rId2"/>
              </a:rPr>
              <a:t>https://engineering.jhu.edu/education/graduate-studies/full-time-graduate-fellowships-grants/</a:t>
            </a:r>
            <a:r>
              <a:rPr lang="en-US" dirty="0">
                <a:latin typeface="Garamond" panose="02020404030301010803" pitchFamily="18" charset="0"/>
              </a:rPr>
              <a:t> 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3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Admission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40019-FE7A-527D-8164-F22174A8B175}"/>
              </a:ext>
            </a:extLst>
          </p:cNvPr>
          <p:cNvSpPr txBox="1"/>
          <p:nvPr/>
        </p:nvSpPr>
        <p:spPr>
          <a:xfrm>
            <a:off x="258707" y="1027906"/>
            <a:ext cx="1022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Also, feel free to reach out to area contacts for any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F4754-7FCE-7F23-E4C9-D3EE7843D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88" y="1489571"/>
            <a:ext cx="5644662" cy="152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F8722-BD56-6CBB-98AB-8C2C15C6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88" y="3035205"/>
            <a:ext cx="5540829" cy="2018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0264FE-BDA4-4BA4-908F-7EBD7C4217DE}"/>
              </a:ext>
            </a:extLst>
          </p:cNvPr>
          <p:cNvSpPr txBox="1"/>
          <p:nvPr/>
        </p:nvSpPr>
        <p:spPr>
          <a:xfrm>
            <a:off x="250371" y="5368429"/>
            <a:ext cx="1022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More information (including emails): </a:t>
            </a:r>
            <a:r>
              <a:rPr lang="en-US" dirty="0">
                <a:latin typeface="Garamond" panose="02020404030301010803" pitchFamily="18" charset="0"/>
                <a:hlinkClick r:id="rId4"/>
              </a:rPr>
              <a:t>https://energyinstitute.jhu.edu/doctorate-programs-in-sustainable-energy/</a:t>
            </a:r>
            <a:r>
              <a:rPr lang="en-US" dirty="0"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DAC9E-4E74-29F9-F5F0-813708651B61}"/>
              </a:ext>
            </a:extLst>
          </p:cNvPr>
          <p:cNvSpPr txBox="1"/>
          <p:nvPr/>
        </p:nvSpPr>
        <p:spPr>
          <a:xfrm>
            <a:off x="8088717" y="1888426"/>
            <a:ext cx="6149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sarathoi@jhu.edu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3DC95-2906-9C96-A8E9-8D6400B7D386}"/>
              </a:ext>
            </a:extLst>
          </p:cNvPr>
          <p:cNvSpPr txBox="1"/>
          <p:nvPr/>
        </p:nvSpPr>
        <p:spPr>
          <a:xfrm>
            <a:off x="8088717" y="2318332"/>
            <a:ext cx="73241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zaitchik@jhu.edu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C433C-F20D-67C8-EC38-8195D85E3228}"/>
              </a:ext>
            </a:extLst>
          </p:cNvPr>
          <p:cNvSpPr txBox="1"/>
          <p:nvPr/>
        </p:nvSpPr>
        <p:spPr>
          <a:xfrm>
            <a:off x="8088717" y="2675417"/>
            <a:ext cx="7857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kkey1@jhu.edu</a:t>
            </a:r>
            <a:r>
              <a:rPr lang="en-US" sz="1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0F996-99ED-5496-F30C-92BBEFE3854C}"/>
              </a:ext>
            </a:extLst>
          </p:cNvPr>
          <p:cNvSpPr txBox="1"/>
          <p:nvPr/>
        </p:nvSpPr>
        <p:spPr>
          <a:xfrm>
            <a:off x="8088717" y="3349147"/>
            <a:ext cx="8180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fernandez@jhu.edu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8C711-9494-6DEB-383A-AAA46ADAB186}"/>
              </a:ext>
            </a:extLst>
          </p:cNvPr>
          <p:cNvSpPr txBox="1"/>
          <p:nvPr/>
        </p:nvSpPr>
        <p:spPr>
          <a:xfrm>
            <a:off x="8106646" y="3683832"/>
            <a:ext cx="8341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mdegani1@jhu.edu</a:t>
            </a:r>
            <a:r>
              <a:rPr lang="en-US" sz="12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4A9F80-4CA5-F080-A114-F25E3A446A2F}"/>
              </a:ext>
            </a:extLst>
          </p:cNvPr>
          <p:cNvSpPr txBox="1"/>
          <p:nvPr/>
        </p:nvSpPr>
        <p:spPr>
          <a:xfrm>
            <a:off x="8102163" y="3961137"/>
            <a:ext cx="836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bentley.allan@jhu.edu</a:t>
            </a:r>
            <a:r>
              <a:rPr lang="en-US" sz="12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F78E7-45A4-515D-B893-7B03D4414C45}"/>
              </a:ext>
            </a:extLst>
          </p:cNvPr>
          <p:cNvSpPr txBox="1"/>
          <p:nvPr/>
        </p:nvSpPr>
        <p:spPr>
          <a:xfrm>
            <a:off x="8102163" y="4552460"/>
            <a:ext cx="8377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1"/>
              </a:rPr>
              <a:t>jnahm@jhu.edu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29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007F-19C5-56B2-2C4A-6CE9A34B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Garamond" panose="02020404030301010803" pitchFamily="18" charset="0"/>
              </a:rPr>
              <a:t>Vivian Thomas Scholars Initiative </a:t>
            </a:r>
            <a:br>
              <a:rPr lang="en-US" sz="4400" dirty="0">
                <a:latin typeface="Garamond" panose="02020404030301010803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5D191-8809-43BF-1BD2-F317CCA7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8" y="906608"/>
            <a:ext cx="2438400" cy="223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04B8D1-CCE3-72D8-CA60-FC538E4D5525}"/>
              </a:ext>
            </a:extLst>
          </p:cNvPr>
          <p:cNvSpPr/>
          <p:nvPr/>
        </p:nvSpPr>
        <p:spPr>
          <a:xfrm>
            <a:off x="0" y="2791691"/>
            <a:ext cx="12192000" cy="1736436"/>
          </a:xfrm>
          <a:prstGeom prst="rect">
            <a:avLst/>
          </a:prstGeom>
          <a:solidFill>
            <a:srgbClr val="043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333333"/>
                </a:solidFill>
                <a:effectLst/>
                <a:latin typeface="Helvetica" pitchFamily="2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C7DB6-06B5-A9DC-4BB4-F8F254E1E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8" y="3323938"/>
            <a:ext cx="3200401" cy="66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ED1AB8-F259-7466-5888-DAF7AAE4A363}"/>
              </a:ext>
            </a:extLst>
          </p:cNvPr>
          <p:cNvSpPr txBox="1"/>
          <p:nvPr/>
        </p:nvSpPr>
        <p:spPr>
          <a:xfrm>
            <a:off x="3745093" y="2747851"/>
            <a:ext cx="83591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Your perspective matters—to our programs, our community, and our world. </a:t>
            </a:r>
            <a:b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</a:br>
            <a: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We believe that exchanging ideas with people from different backgrounds and disciplines makes everyone’s work more dynamic and impactful, at every level. </a:t>
            </a:r>
            <a:b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</a:br>
            <a: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At Johns Hopkins University, you’ll be empowered to share your unique experiences and grow in discovery on your path to becoming a leader </a:t>
            </a:r>
            <a:b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</a:br>
            <a:r>
              <a:rPr lang="en-US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in your field.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F3340-D929-6B2C-79CF-50E4BEB6E820}"/>
              </a:ext>
            </a:extLst>
          </p:cNvPr>
          <p:cNvSpPr txBox="1"/>
          <p:nvPr/>
        </p:nvSpPr>
        <p:spPr>
          <a:xfrm>
            <a:off x="1789772" y="4687597"/>
            <a:ext cx="7828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MORE INFORMATION AVAILABLE AT </a:t>
            </a:r>
            <a:r>
              <a:rPr lang="en-US" b="1" dirty="0">
                <a:solidFill>
                  <a:srgbClr val="082F6D"/>
                </a:solidFill>
                <a:effectLst/>
                <a:latin typeface="Garamond" panose="02020404030301010803" pitchFamily="18" charset="0"/>
              </a:rPr>
              <a:t>JHU.EDU/VIVIEN-THOMAS</a:t>
            </a:r>
            <a:endParaRPr lang="en-US" dirty="0">
              <a:solidFill>
                <a:srgbClr val="FFFFFF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9E4556-EE6C-94AD-6E1E-C4564304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428" y="4680762"/>
            <a:ext cx="1108367" cy="1108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4FD33-AFD8-5C04-CDA1-E77CFB84CF49}"/>
              </a:ext>
            </a:extLst>
          </p:cNvPr>
          <p:cNvSpPr txBox="1"/>
          <p:nvPr/>
        </p:nvSpPr>
        <p:spPr>
          <a:xfrm>
            <a:off x="3745093" y="1140254"/>
            <a:ext cx="7797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effectLst/>
                <a:latin typeface="Garamond" panose="02020404030301010803" pitchFamily="18" charset="0"/>
              </a:rPr>
              <a:t>■ </a:t>
            </a:r>
            <a:r>
              <a:rPr lang="en-US" kern="1200" dirty="0">
                <a:solidFill>
                  <a:schemeClr val="tx1"/>
                </a:solidFill>
                <a:latin typeface="Garamond" panose="02020404030301010803" pitchFamily="18" charset="0"/>
              </a:rPr>
              <a:t>Must apply by December 1, 2023</a:t>
            </a:r>
          </a:p>
          <a:p>
            <a:pPr algn="l" rtl="0"/>
            <a:r>
              <a:rPr lang="en-US" dirty="0">
                <a:effectLst/>
                <a:latin typeface="Garamond" panose="02020404030301010803" pitchFamily="18" charset="0"/>
              </a:rPr>
              <a:t>■ </a:t>
            </a:r>
            <a:r>
              <a:rPr lang="en-US" kern="1200" dirty="0">
                <a:solidFill>
                  <a:schemeClr val="tx1"/>
                </a:solidFill>
                <a:latin typeface="Garamond" panose="02020404030301010803" pitchFamily="18" charset="0"/>
              </a:rPr>
              <a:t>Complete PhD application and VTSI supplemental application</a:t>
            </a:r>
          </a:p>
          <a:p>
            <a:pPr algn="l" rtl="0"/>
            <a:r>
              <a:rPr lang="en-US" dirty="0">
                <a:effectLst/>
                <a:latin typeface="Garamond" panose="02020404030301010803" pitchFamily="18" charset="0"/>
              </a:rPr>
              <a:t>■ </a:t>
            </a:r>
            <a:r>
              <a:rPr lang="en-US" kern="1200" dirty="0">
                <a:solidFill>
                  <a:schemeClr val="tx1"/>
                </a:solidFill>
                <a:latin typeface="Garamond" panose="02020404030301010803" pitchFamily="18" charset="0"/>
              </a:rPr>
              <a:t>Offers 6 years of support</a:t>
            </a:r>
          </a:p>
          <a:p>
            <a:pPr algn="l" rtl="0"/>
            <a:r>
              <a:rPr lang="en-US" dirty="0">
                <a:effectLst/>
                <a:latin typeface="Garamond" panose="02020404030301010803" pitchFamily="18" charset="0"/>
              </a:rPr>
              <a:t>■ </a:t>
            </a:r>
            <a:r>
              <a:rPr lang="en-US" kern="1200" dirty="0">
                <a:solidFill>
                  <a:schemeClr val="tx1"/>
                </a:solidFill>
                <a:latin typeface="Garamond" panose="02020404030301010803" pitchFamily="18" charset="0"/>
              </a:rPr>
              <a:t>Must have attended eligible MSI or HBCU</a:t>
            </a:r>
          </a:p>
          <a:p>
            <a:pPr algn="l" rtl="0"/>
            <a:r>
              <a:rPr lang="en-US" kern="1200" dirty="0">
                <a:solidFill>
                  <a:schemeClr val="tx1"/>
                </a:solidFill>
                <a:latin typeface="Garamond" panose="02020404030301010803" pitchFamily="18" charset="0"/>
                <a:hlinkClick r:id="rId5"/>
              </a:rPr>
              <a:t>https://provost.jhu.edu/about/vivien-thomas-scholars-initiative/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9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Percy Pierre Doctoral Fellowship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C2119-06F5-D8E9-5FF2-9B253982842E}"/>
              </a:ext>
            </a:extLst>
          </p:cNvPr>
          <p:cNvSpPr txBox="1"/>
          <p:nvPr/>
        </p:nvSpPr>
        <p:spPr>
          <a:xfrm>
            <a:off x="3716203" y="952024"/>
            <a:ext cx="7845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Garamond" panose="02020404030301010803" pitchFamily="18" charset="0"/>
              </a:rPr>
              <a:t>The Percy Pierre Doctoral Fellowship was established to recognize outstanding incoming doctoral students who will uniquely contribute to the intellectual life of the department and our broader graduate community.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A02E8-E953-C8FD-F2B5-386BEEB3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1027906"/>
            <a:ext cx="3708400" cy="452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F9F7C-2EFE-0FC1-1A75-53D44EDB9DAC}"/>
              </a:ext>
            </a:extLst>
          </p:cNvPr>
          <p:cNvSpPr txBox="1"/>
          <p:nvPr/>
        </p:nvSpPr>
        <p:spPr>
          <a:xfrm>
            <a:off x="3726872" y="2581659"/>
            <a:ext cx="4738255" cy="23391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effectLst/>
                <a:latin typeface="Garamond"/>
              </a:rPr>
              <a:t>■</a:t>
            </a:r>
            <a:r>
              <a:rPr lang="en-US" dirty="0">
                <a:latin typeface="Garamond"/>
              </a:rPr>
              <a:t> </a:t>
            </a:r>
            <a:r>
              <a:rPr lang="en-US" dirty="0">
                <a:latin typeface="Garamond"/>
                <a:ea typeface="+mn-lt"/>
                <a:cs typeface="+mn-lt"/>
              </a:rPr>
              <a:t>Offers two years of support</a:t>
            </a:r>
            <a:endParaRPr lang="en-US" dirty="0">
              <a:latin typeface="Garamond"/>
            </a:endParaRPr>
          </a:p>
          <a:p>
            <a:r>
              <a:rPr lang="en-US" dirty="0">
                <a:effectLst/>
                <a:latin typeface="Garamond"/>
              </a:rPr>
              <a:t>■ </a:t>
            </a:r>
            <a:r>
              <a:rPr lang="en-US" dirty="0">
                <a:latin typeface="Garamond"/>
                <a:ea typeface="+mn-lt"/>
                <a:cs typeface="+mn-lt"/>
              </a:rPr>
              <a:t>Selected by department and Dean’s office</a:t>
            </a:r>
            <a:endParaRPr lang="en-US" dirty="0">
              <a:latin typeface="Garamond"/>
            </a:endParaRP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Garamond"/>
              </a:rPr>
              <a:t>■ Flexibility in choosing research area/topic</a:t>
            </a:r>
            <a:endParaRPr lang="en-US" dirty="0">
              <a:latin typeface="Garamond"/>
            </a:endParaRP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Garamond" panose="02020404030301010803" pitchFamily="18" charset="0"/>
              </a:rPr>
              <a:t>■ Option of completing lab rotation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Garamond" panose="02020404030301010803" pitchFamily="18" charset="0"/>
              </a:rPr>
              <a:t>■ Enhanced mentorship and advising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Garamond" panose="02020404030301010803" pitchFamily="18" charset="0"/>
              </a:rPr>
              <a:t>■ Community building and networking</a:t>
            </a:r>
          </a:p>
          <a:p>
            <a:pPr>
              <a:spcAft>
                <a:spcPts val="600"/>
              </a:spcAft>
            </a:pPr>
            <a:r>
              <a:rPr lang="en-US" dirty="0">
                <a:effectLst/>
                <a:latin typeface="Garamond" panose="02020404030301010803" pitchFamily="18" charset="0"/>
              </a:rPr>
              <a:t>■ Leadership and career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45118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D372-F355-4830-134F-D45A4DDB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Organization</a:t>
            </a: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FB7E7C-99D4-5D53-5C8A-31E74D690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1928" y="1027906"/>
            <a:ext cx="8641977" cy="4876859"/>
          </a:xfrm>
        </p:spPr>
      </p:pic>
    </p:spTree>
    <p:extLst>
      <p:ext uri="{BB962C8B-B14F-4D97-AF65-F5344CB8AC3E}">
        <p14:creationId xmlns:p14="http://schemas.microsoft.com/office/powerpoint/2010/main" val="129268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087F8A05-A9D7-66DA-AAFD-4D4CCC3F0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0" r="1350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60D06-52B9-052E-D958-BAC4419C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24" y="365125"/>
            <a:ext cx="4551376" cy="1899912"/>
          </a:xfrm>
        </p:spPr>
        <p:txBody>
          <a:bodyPr>
            <a:normAutofit/>
          </a:bodyPr>
          <a:lstStyle/>
          <a:p>
            <a:r>
              <a:rPr lang="en-US" sz="4000" dirty="0"/>
              <a:t>Living in Baltimore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1BD0-A547-D0EC-46CD-E8871EDC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542" y="1557619"/>
            <a:ext cx="5529458" cy="3742762"/>
          </a:xfrm>
        </p:spPr>
        <p:txBody>
          <a:bodyPr>
            <a:noAutofit/>
          </a:bodyPr>
          <a:lstStyle/>
          <a:p>
            <a:r>
              <a:rPr lang="en-US" sz="1600" b="1" dirty="0"/>
              <a:t>JHU helps find housing to students</a:t>
            </a:r>
          </a:p>
          <a:p>
            <a:pPr lvl="1"/>
            <a:r>
              <a:rPr lang="en-US" sz="1600" b="1" dirty="0"/>
              <a:t>Check out options and FAQ: </a:t>
            </a:r>
            <a:r>
              <a:rPr lang="en-US" sz="16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https://offcampushousing.jhu.edu/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  <a:p>
            <a:r>
              <a:rPr lang="en-US" sz="1600" b="1" dirty="0"/>
              <a:t>Zagat ranked Baltimore the #2 Food City in the U.S. </a:t>
            </a:r>
          </a:p>
          <a:p>
            <a:r>
              <a:rPr lang="en-US" sz="1600" b="1" dirty="0"/>
              <a:t>Entrepreneur magazine rated Baltimore one of the nation’s Hot Startup Cities last year </a:t>
            </a:r>
          </a:p>
          <a:p>
            <a:r>
              <a:rPr lang="en-US" sz="1600" b="1" dirty="0"/>
              <a:t>Explore Artscape, </a:t>
            </a:r>
            <a:r>
              <a:rPr lang="en-US" sz="1600" b="1" dirty="0" err="1"/>
              <a:t>HONfest</a:t>
            </a:r>
            <a:r>
              <a:rPr lang="en-US" sz="1600" b="1" dirty="0"/>
              <a:t>, a world-class aquarium, the Inner Harbor, museums, and many vibrant neighborhoods and historic districts </a:t>
            </a:r>
          </a:p>
          <a:p>
            <a:r>
              <a:rPr lang="en-US" sz="1600" b="1" dirty="0"/>
              <a:t> Home to two Major League sports teams and the Baltimore Marathon </a:t>
            </a:r>
          </a:p>
          <a:p>
            <a:r>
              <a:rPr lang="en-US" sz="1600" b="1" dirty="0"/>
              <a:t> Close proximity to Washington D.C., Philadelphia, and ocean beaches </a:t>
            </a:r>
          </a:p>
          <a:p>
            <a:r>
              <a:rPr lang="en-US" sz="1600" b="1" dirty="0"/>
              <a:t> Outdoor recreation includes the Appalachian Trail, local and state parks, and Chesapeake Bay</a:t>
            </a:r>
          </a:p>
          <a:p>
            <a:pPr marL="0" indent="0">
              <a:buNone/>
            </a:pPr>
            <a:r>
              <a:rPr lang="en-US" sz="1600" b="1" dirty="0"/>
              <a:t>More information: </a:t>
            </a:r>
            <a:r>
              <a:rPr lang="en-US" sz="16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https://engineering.jhu.edu/student-life/living-in-baltimore/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75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Today’s Panel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299EC-C23B-4194-77C7-29D8DF85C5FC}"/>
              </a:ext>
            </a:extLst>
          </p:cNvPr>
          <p:cNvGrpSpPr/>
          <p:nvPr/>
        </p:nvGrpSpPr>
        <p:grpSpPr>
          <a:xfrm>
            <a:off x="4797982" y="1288652"/>
            <a:ext cx="1624455" cy="2340744"/>
            <a:chOff x="1612357" y="1367168"/>
            <a:chExt cx="1624455" cy="2340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2B30A0-6B71-94E6-132B-274BBABA5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5646" y="1367168"/>
              <a:ext cx="1447754" cy="14257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5934BA-3654-A9F0-7545-3A7655A2BF4B}"/>
                </a:ext>
              </a:extLst>
            </p:cNvPr>
            <p:cNvSpPr txBox="1"/>
            <p:nvPr/>
          </p:nvSpPr>
          <p:spPr>
            <a:xfrm>
              <a:off x="1612357" y="2969248"/>
              <a:ext cx="16244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Garamond" panose="02020404030301010803" pitchFamily="18" charset="0"/>
                </a:rPr>
                <a:t>Dennice</a:t>
              </a:r>
              <a:r>
                <a:rPr lang="en-US" sz="1400" dirty="0">
                  <a:latin typeface="Garamond" panose="02020404030301010803" pitchFamily="18" charset="0"/>
                </a:rPr>
                <a:t> </a:t>
              </a:r>
              <a:r>
                <a:rPr lang="en-US" sz="1400" dirty="0" err="1">
                  <a:latin typeface="Garamond" panose="02020404030301010803" pitchFamily="18" charset="0"/>
                </a:rPr>
                <a:t>Gayme</a:t>
              </a:r>
              <a:r>
                <a:rPr lang="en-US" sz="1400" dirty="0">
                  <a:latin typeface="Garamond" panose="02020404030301010803" pitchFamily="18" charset="0"/>
                </a:rPr>
                <a:t>, Mech (</a:t>
              </a:r>
              <a:r>
                <a:rPr lang="en-US" sz="1400" b="1" dirty="0">
                  <a:solidFill>
                    <a:srgbClr val="0070C0"/>
                  </a:solidFill>
                  <a:latin typeface="Garamond" panose="02020404030301010803" pitchFamily="18" charset="0"/>
                </a:rPr>
                <a:t>Wind</a:t>
              </a:r>
              <a:r>
                <a:rPr lang="en-US" sz="1400" dirty="0">
                  <a:latin typeface="Garamond" panose="02020404030301010803" pitchFamily="18" charset="0"/>
                </a:rPr>
                <a:t>/</a:t>
              </a:r>
              <a:r>
                <a:rPr lang="en-US" sz="1400" b="1" dirty="0">
                  <a:solidFill>
                    <a:srgbClr val="00B050"/>
                  </a:solidFill>
                  <a:latin typeface="Garamond" panose="02020404030301010803" pitchFamily="18" charset="0"/>
                </a:rPr>
                <a:t>Grid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  <a:p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1240DE-13FD-451B-2207-34A876186E29}"/>
              </a:ext>
            </a:extLst>
          </p:cNvPr>
          <p:cNvGrpSpPr/>
          <p:nvPr/>
        </p:nvGrpSpPr>
        <p:grpSpPr>
          <a:xfrm>
            <a:off x="3150736" y="3615478"/>
            <a:ext cx="2098813" cy="2757719"/>
            <a:chOff x="4794361" y="1367168"/>
            <a:chExt cx="2098813" cy="27577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1C4441-BD7D-4BF7-C780-1FB58375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0872" y="1367168"/>
              <a:ext cx="1384387" cy="13512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E13A02-92BC-643D-1AB8-7ABD778B0CC2}"/>
                </a:ext>
              </a:extLst>
            </p:cNvPr>
            <p:cNvSpPr txBox="1"/>
            <p:nvPr/>
          </p:nvSpPr>
          <p:spPr>
            <a:xfrm>
              <a:off x="4794361" y="2955336"/>
              <a:ext cx="209881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</a:rPr>
                <a:t>Sara Thoi, Chem</a:t>
              </a:r>
              <a:br>
                <a:rPr lang="en-US" sz="1400" dirty="0">
                  <a:latin typeface="Garamond" panose="02020404030301010803" pitchFamily="18" charset="0"/>
                </a:rPr>
              </a:br>
              <a:r>
                <a:rPr lang="en-US" sz="1400" dirty="0">
                  <a:latin typeface="Garamond" panose="02020404030301010803" pitchFamily="18" charset="0"/>
                </a:rPr>
                <a:t>(</a:t>
              </a:r>
              <a:r>
                <a:rPr lang="en-US" sz="1400" b="1" dirty="0">
                  <a:solidFill>
                    <a:srgbClr val="C00000"/>
                  </a:solidFill>
                  <a:latin typeface="Garamond" panose="02020404030301010803" pitchFamily="18" charset="0"/>
                </a:rPr>
                <a:t>Storage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  <a:p>
              <a:endParaRPr lang="en-US" sz="1400" dirty="0">
                <a:latin typeface="Garamond" panose="02020404030301010803" pitchFamily="18" charset="0"/>
              </a:endParaRPr>
            </a:p>
            <a:p>
              <a:endParaRPr lang="en-US" sz="1400" dirty="0">
                <a:latin typeface="Garamond" panose="02020404030301010803" pitchFamily="18" charset="0"/>
              </a:endParaRPr>
            </a:p>
            <a:p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5A1083-44EC-3305-F39B-D2A73526EA82}"/>
              </a:ext>
            </a:extLst>
          </p:cNvPr>
          <p:cNvGrpSpPr/>
          <p:nvPr/>
        </p:nvGrpSpPr>
        <p:grpSpPr>
          <a:xfrm>
            <a:off x="6422437" y="1288652"/>
            <a:ext cx="1731306" cy="2314393"/>
            <a:chOff x="3167772" y="1367168"/>
            <a:chExt cx="1731306" cy="23143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395BD2-B90D-3764-03A8-90CED66A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5743" y="1367168"/>
              <a:ext cx="1447753" cy="14132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0066FA-ADA1-0B40-E278-69B329813707}"/>
                </a:ext>
              </a:extLst>
            </p:cNvPr>
            <p:cNvSpPr txBox="1"/>
            <p:nvPr/>
          </p:nvSpPr>
          <p:spPr>
            <a:xfrm>
              <a:off x="3167772" y="2942897"/>
              <a:ext cx="17313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</a:rPr>
                <a:t>Jonah </a:t>
              </a:r>
              <a:r>
                <a:rPr lang="en-US" sz="1400" dirty="0" err="1">
                  <a:latin typeface="Garamond" panose="02020404030301010803" pitchFamily="18" charset="0"/>
                </a:rPr>
                <a:t>Erlebacher</a:t>
              </a:r>
              <a:r>
                <a:rPr lang="en-US" sz="1400" dirty="0">
                  <a:latin typeface="Garamond" panose="02020404030301010803" pitchFamily="18" charset="0"/>
                </a:rPr>
                <a:t>, Materials (</a:t>
              </a:r>
              <a:r>
                <a:rPr lang="en-US" sz="1400" b="1" dirty="0">
                  <a:latin typeface="Garamond" panose="02020404030301010803" pitchFamily="18" charset="0"/>
                </a:rPr>
                <a:t>Carbon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  <a:p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7327608-33FD-51E3-688F-76C9DDA39A49}"/>
              </a:ext>
            </a:extLst>
          </p:cNvPr>
          <p:cNvSpPr txBox="1"/>
          <p:nvPr/>
        </p:nvSpPr>
        <p:spPr>
          <a:xfrm>
            <a:off x="6362602" y="5167191"/>
            <a:ext cx="2098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Regina Garcia-Mendez,</a:t>
            </a:r>
          </a:p>
          <a:p>
            <a:r>
              <a:rPr lang="en-US" sz="1400" dirty="0">
                <a:latin typeface="Garamond" panose="02020404030301010803" pitchFamily="18" charset="0"/>
              </a:rPr>
              <a:t> Materials (</a:t>
            </a:r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Storage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  <a:p>
            <a:endParaRPr lang="en-US" sz="1400" dirty="0">
              <a:latin typeface="Garamond" panose="020204040303010108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758715-D129-B0C8-F4B1-426D315CA360}"/>
              </a:ext>
            </a:extLst>
          </p:cNvPr>
          <p:cNvGrpSpPr/>
          <p:nvPr/>
        </p:nvGrpSpPr>
        <p:grpSpPr>
          <a:xfrm>
            <a:off x="8253526" y="3611323"/>
            <a:ext cx="2098813" cy="2079089"/>
            <a:chOff x="4721710" y="3718213"/>
            <a:chExt cx="2098813" cy="20790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B4D0D1-B6FB-05B1-430B-9FE1E936F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710" y="3718213"/>
              <a:ext cx="1415027" cy="13874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540019-FE7A-527D-8164-F22174A8B175}"/>
                </a:ext>
              </a:extLst>
            </p:cNvPr>
            <p:cNvSpPr txBox="1"/>
            <p:nvPr/>
          </p:nvSpPr>
          <p:spPr>
            <a:xfrm>
              <a:off x="4721710" y="5274082"/>
              <a:ext cx="2098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Garamond" panose="02020404030301010803" pitchFamily="18" charset="0"/>
                </a:rPr>
                <a:t>Yury</a:t>
              </a:r>
              <a:r>
                <a:rPr lang="en-US" sz="1400" dirty="0">
                  <a:latin typeface="Garamond" panose="02020404030301010803" pitchFamily="18" charset="0"/>
                </a:rPr>
                <a:t> </a:t>
              </a:r>
              <a:r>
                <a:rPr lang="en-US" sz="1400" dirty="0" err="1">
                  <a:latin typeface="Garamond" panose="02020404030301010803" pitchFamily="18" charset="0"/>
                </a:rPr>
                <a:t>Dvorkin</a:t>
              </a:r>
              <a:r>
                <a:rPr lang="en-US" sz="1400" dirty="0">
                  <a:latin typeface="Garamond" panose="02020404030301010803" pitchFamily="18" charset="0"/>
                </a:rPr>
                <a:t>, </a:t>
              </a:r>
              <a:r>
                <a:rPr lang="en-US" sz="1400" dirty="0" err="1">
                  <a:latin typeface="Garamond" panose="02020404030301010803" pitchFamily="18" charset="0"/>
                </a:rPr>
                <a:t>CaSE</a:t>
              </a:r>
              <a:r>
                <a:rPr lang="en-US" sz="1400" dirty="0">
                  <a:latin typeface="Garamond" panose="02020404030301010803" pitchFamily="18" charset="0"/>
                </a:rPr>
                <a:t> and ECE (</a:t>
              </a:r>
              <a:r>
                <a:rPr lang="en-US" sz="1400" b="1" dirty="0">
                  <a:solidFill>
                    <a:srgbClr val="00B050"/>
                  </a:solidFill>
                  <a:latin typeface="Garamond" panose="02020404030301010803" pitchFamily="18" charset="0"/>
                </a:rPr>
                <a:t>Grid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127751-4318-9EFB-A7FC-02F0E8639F04}"/>
              </a:ext>
            </a:extLst>
          </p:cNvPr>
          <p:cNvGrpSpPr/>
          <p:nvPr/>
        </p:nvGrpSpPr>
        <p:grpSpPr>
          <a:xfrm>
            <a:off x="4756669" y="3603045"/>
            <a:ext cx="2098813" cy="2526531"/>
            <a:chOff x="6382187" y="1370473"/>
            <a:chExt cx="2098813" cy="2526531"/>
          </a:xfrm>
        </p:grpSpPr>
        <p:pic>
          <p:nvPicPr>
            <p:cNvPr id="1026" name="Picture 2" descr="ROSEI Seminar: Dr. Sijia Geng, Massachusetts Institute of Technology -  Johns Hopkins - Ralph O'Connor Sustainable Energy Institute">
              <a:extLst>
                <a:ext uri="{FF2B5EF4-FFF2-40B4-BE49-F238E27FC236}">
                  <a16:creationId xmlns:a16="http://schemas.microsoft.com/office/drawing/2014/main" id="{97A51A19-B90B-DF9F-1925-FEE4E1499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491" y="1370473"/>
              <a:ext cx="1367111" cy="1367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FE5575-2261-07AA-8C14-912DD5A00F5C}"/>
                </a:ext>
              </a:extLst>
            </p:cNvPr>
            <p:cNvSpPr txBox="1"/>
            <p:nvPr/>
          </p:nvSpPr>
          <p:spPr>
            <a:xfrm>
              <a:off x="6382187" y="2942897"/>
              <a:ext cx="2098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Garamond" panose="02020404030301010803" pitchFamily="18" charset="0"/>
                </a:rPr>
                <a:t>Sijia</a:t>
              </a:r>
              <a:r>
                <a:rPr lang="en-US" sz="1400" dirty="0">
                  <a:latin typeface="Garamond" panose="02020404030301010803" pitchFamily="18" charset="0"/>
                </a:rPr>
                <a:t> </a:t>
              </a:r>
              <a:r>
                <a:rPr lang="en-US" sz="1400" dirty="0" err="1">
                  <a:latin typeface="Garamond" panose="02020404030301010803" pitchFamily="18" charset="0"/>
                </a:rPr>
                <a:t>Geng</a:t>
              </a:r>
              <a:r>
                <a:rPr lang="en-US" sz="1400" dirty="0">
                  <a:latin typeface="Garamond" panose="02020404030301010803" pitchFamily="18" charset="0"/>
                </a:rPr>
                <a:t>, ECE</a:t>
              </a:r>
              <a:br>
                <a:rPr lang="en-US" sz="1400" dirty="0">
                  <a:latin typeface="Garamond" panose="02020404030301010803" pitchFamily="18" charset="0"/>
                </a:rPr>
              </a:br>
              <a:r>
                <a:rPr lang="en-US" sz="1400" dirty="0">
                  <a:latin typeface="Garamond" panose="02020404030301010803" pitchFamily="18" charset="0"/>
                </a:rPr>
                <a:t>(</a:t>
              </a:r>
              <a:r>
                <a:rPr lang="en-US" sz="1400" b="1" dirty="0">
                  <a:solidFill>
                    <a:srgbClr val="00B050"/>
                  </a:solidFill>
                  <a:latin typeface="Garamond" panose="02020404030301010803" pitchFamily="18" charset="0"/>
                </a:rPr>
                <a:t>Grid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  <a:p>
              <a:endParaRPr lang="en-US" sz="1400" dirty="0">
                <a:latin typeface="Garamond" panose="02020404030301010803" pitchFamily="18" charset="0"/>
              </a:endParaRPr>
            </a:p>
            <a:p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4B4910-183E-078B-8D3E-84517BFB49FA}"/>
              </a:ext>
            </a:extLst>
          </p:cNvPr>
          <p:cNvGrpSpPr/>
          <p:nvPr/>
        </p:nvGrpSpPr>
        <p:grpSpPr>
          <a:xfrm>
            <a:off x="3199609" y="1288652"/>
            <a:ext cx="1710478" cy="2340201"/>
            <a:chOff x="163149" y="1367711"/>
            <a:chExt cx="1710478" cy="23402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A790E8-F38F-ABE1-8DBC-6BF4AE94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777" y="1367711"/>
              <a:ext cx="1312503" cy="1425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9C42D4-2E25-FEB8-4737-0D9E40C0340F}"/>
                </a:ext>
              </a:extLst>
            </p:cNvPr>
            <p:cNvSpPr txBox="1"/>
            <p:nvPr/>
          </p:nvSpPr>
          <p:spPr>
            <a:xfrm>
              <a:off x="163149" y="2969248"/>
              <a:ext cx="17104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</a:rPr>
                <a:t>Benjamin Hobbs, </a:t>
              </a:r>
            </a:p>
            <a:p>
              <a:r>
                <a:rPr lang="en-US" sz="1400" dirty="0">
                  <a:latin typeface="Garamond" panose="02020404030301010803" pitchFamily="18" charset="0"/>
                </a:rPr>
                <a:t>EHE (</a:t>
              </a:r>
              <a:r>
                <a:rPr lang="en-US" sz="1400" b="1" dirty="0">
                  <a:solidFill>
                    <a:srgbClr val="00B050"/>
                  </a:solidFill>
                  <a:latin typeface="Garamond" panose="02020404030301010803" pitchFamily="18" charset="0"/>
                </a:rPr>
                <a:t>Grid</a:t>
              </a:r>
              <a:r>
                <a:rPr lang="en-US" sz="1400" dirty="0">
                  <a:latin typeface="Garamond" panose="02020404030301010803" pitchFamily="18" charset="0"/>
                </a:rPr>
                <a:t>)</a:t>
              </a:r>
            </a:p>
            <a:p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B3DBD0-D11A-10C6-7012-2ECC70AFA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033" y="1288652"/>
            <a:ext cx="1322782" cy="133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25548-64E9-2DF0-D4CA-87659E294F38}"/>
              </a:ext>
            </a:extLst>
          </p:cNvPr>
          <p:cNvSpPr txBox="1"/>
          <p:nvPr/>
        </p:nvSpPr>
        <p:spPr>
          <a:xfrm>
            <a:off x="8339096" y="2876814"/>
            <a:ext cx="1626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Mahdi </a:t>
            </a:r>
            <a:r>
              <a:rPr lang="en-US" sz="1400" dirty="0" err="1">
                <a:latin typeface="Garamond" panose="02020404030301010803" pitchFamily="18" charset="0"/>
              </a:rPr>
              <a:t>Mehrtash</a:t>
            </a:r>
            <a:r>
              <a:rPr lang="en-US" sz="1400" dirty="0">
                <a:latin typeface="Garamond" panose="02020404030301010803" pitchFamily="18" charset="0"/>
              </a:rPr>
              <a:t>, EHE (</a:t>
            </a:r>
            <a:r>
              <a:rPr lang="en-US" sz="1400" b="1" dirty="0">
                <a:solidFill>
                  <a:srgbClr val="00B050"/>
                </a:solidFill>
                <a:latin typeface="Garamond" panose="02020404030301010803" pitchFamily="18" charset="0"/>
              </a:rPr>
              <a:t>Grid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  <a:p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173BAC-4361-F080-62EA-7FF448A2B2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8460" y="3611323"/>
            <a:ext cx="1455045" cy="14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5100DC-8C39-294B-AADC-11AB86F33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E8BCB-EE23-FE42-BB3E-357E3FBB5023}"/>
              </a:ext>
            </a:extLst>
          </p:cNvPr>
          <p:cNvSpPr txBox="1"/>
          <p:nvPr/>
        </p:nvSpPr>
        <p:spPr>
          <a:xfrm>
            <a:off x="1585784" y="3043237"/>
            <a:ext cx="4510216" cy="646331"/>
          </a:xfrm>
          <a:prstGeom prst="rect">
            <a:avLst/>
          </a:prstGeom>
          <a:noFill/>
          <a:scene3d>
            <a:camera prst="orthographicFront"/>
            <a:lightRig rig="sunrise" dir="t">
              <a:rot lat="0" lon="0" rev="3600000"/>
            </a:lightRig>
          </a:scene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Garamond" panose="02020404030301010803" pitchFamily="18" charset="0"/>
              </a:rPr>
              <a:t>Live Q&amp;</a:t>
            </a:r>
            <a:r>
              <a:rPr lang="en-US" sz="3600">
                <a:solidFill>
                  <a:prstClr val="white"/>
                </a:solidFill>
                <a:latin typeface="Garamond" panose="02020404030301010803" pitchFamily="18" charset="0"/>
              </a:rPr>
              <a:t>A session!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5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81E0-CE83-C040-9B0E-D743DE7D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ROSEI Founded in 2021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32752C-587F-9348-A3D9-BF336171F26D}"/>
              </a:ext>
            </a:extLst>
          </p:cNvPr>
          <p:cNvSpPr>
            <a:spLocks noGrp="1"/>
          </p:cNvSpPr>
          <p:nvPr/>
        </p:nvSpPr>
        <p:spPr>
          <a:xfrm>
            <a:off x="468923" y="1528763"/>
            <a:ext cx="5763435" cy="41560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457200" rtl="0" eaLnBrk="1" latinLnBrk="0" hangingPunct="1">
              <a:spcBef>
                <a:spcPts val="240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lang="en-US" sz="1800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68325" indent="-284163" algn="l" defTabSz="457200" rtl="0" eaLnBrk="1" latinLnBrk="0" hangingPunct="1">
              <a:spcBef>
                <a:spcPts val="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08038" indent="-234950" algn="l" defTabSz="457200" rtl="0" eaLnBrk="1" latinLnBrk="0" hangingPunct="1">
              <a:spcBef>
                <a:spcPts val="0"/>
              </a:spcBef>
              <a:buClr>
                <a:srgbClr val="154780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Ralph O’Connor Sustainable Energy Institute (ROSEI) integrates </a:t>
            </a:r>
            <a:r>
              <a:rPr lang="en-US" b="1" dirty="0"/>
              <a:t>multi-disciplinary efforts </a:t>
            </a:r>
            <a:r>
              <a:rPr lang="en-US" dirty="0"/>
              <a:t>across the university to </a:t>
            </a:r>
          </a:p>
          <a:p>
            <a:pPr lvl="1"/>
            <a:r>
              <a:rPr lang="en-US" dirty="0"/>
              <a:t>create and implement clean, renewable and sustainable energy technologies; </a:t>
            </a:r>
          </a:p>
          <a:p>
            <a:pPr lvl="1"/>
            <a:r>
              <a:rPr lang="en-US" dirty="0"/>
              <a:t>educate future energy leaders; </a:t>
            </a:r>
          </a:p>
          <a:p>
            <a:pPr lvl="1"/>
            <a:r>
              <a:rPr lang="en-US" dirty="0"/>
              <a:t>support implementation, markets, and policies that promote an affordable and equitable green energy future for a more resilient world.</a:t>
            </a:r>
          </a:p>
          <a:p>
            <a:r>
              <a:rPr lang="en-US" b="1" dirty="0"/>
              <a:t>Values: </a:t>
            </a:r>
            <a:r>
              <a:rPr lang="en-US" dirty="0"/>
              <a:t>Innovation, Education, Equity, Community</a:t>
            </a:r>
          </a:p>
          <a:p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9446A1C-D344-D801-3A35-46E45EBD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445" y="1027906"/>
            <a:ext cx="4546355" cy="437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E4DE0-F162-C749-5141-F5B421BF0F8A}"/>
              </a:ext>
            </a:extLst>
          </p:cNvPr>
          <p:cNvSpPr/>
          <p:nvPr/>
        </p:nvSpPr>
        <p:spPr>
          <a:xfrm>
            <a:off x="141514" y="1502229"/>
            <a:ext cx="11876315" cy="3015343"/>
          </a:xfrm>
          <a:prstGeom prst="roundRect">
            <a:avLst>
              <a:gd name="adj" fmla="val 3671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B174C-DD56-D998-EE78-D5FD0ABB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04949"/>
            <a:ext cx="10909663" cy="1285739"/>
          </a:xfrm>
        </p:spPr>
        <p:txBody>
          <a:bodyPr/>
          <a:lstStyle/>
          <a:p>
            <a:r>
              <a:rPr lang="en-US" sz="4000"/>
              <a:t>ROSEI Research Pillars and Cross-Cutting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46569-EA76-F034-5D09-2D61528D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1" y="1690688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C7465-F1AA-F8E8-4553-AA033711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92" y="1690688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34DE0A8-CBCE-C5DE-1AEC-592F768F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53" y="1690688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AFC5BD5-8419-9FC2-588B-B633E9BC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14" y="1690688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62944-247E-3EE5-4C25-34F90C4490E6}"/>
              </a:ext>
            </a:extLst>
          </p:cNvPr>
          <p:cNvSpPr txBox="1"/>
          <p:nvPr/>
        </p:nvSpPr>
        <p:spPr>
          <a:xfrm>
            <a:off x="1002245" y="3047223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Garamond" panose="02020404030301010803" pitchFamily="18" charset="0"/>
              </a:rPr>
              <a:t>Carbon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DBD94-A356-F92F-411E-92F297571ED9}"/>
              </a:ext>
            </a:extLst>
          </p:cNvPr>
          <p:cNvSpPr txBox="1"/>
          <p:nvPr/>
        </p:nvSpPr>
        <p:spPr>
          <a:xfrm>
            <a:off x="6962526" y="3047223"/>
            <a:ext cx="1001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Garamond" panose="02020404030301010803" pitchFamily="18" charset="0"/>
              </a:rPr>
              <a:t>Wind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B854E-A6BF-875F-9B5E-A3DB37CBE6C9}"/>
              </a:ext>
            </a:extLst>
          </p:cNvPr>
          <p:cNvSpPr txBox="1"/>
          <p:nvPr/>
        </p:nvSpPr>
        <p:spPr>
          <a:xfrm>
            <a:off x="3481704" y="3061314"/>
            <a:ext cx="228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Storage/Solar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AC91C-8675-5B40-2EB5-D4D07751D537}"/>
              </a:ext>
            </a:extLst>
          </p:cNvPr>
          <p:cNvSpPr txBox="1"/>
          <p:nvPr/>
        </p:nvSpPr>
        <p:spPr>
          <a:xfrm>
            <a:off x="10101362" y="3047223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Garamond" panose="02020404030301010803" pitchFamily="18" charset="0"/>
              </a:rPr>
              <a:t>Grid</a:t>
            </a:r>
          </a:p>
        </p:txBody>
      </p:sp>
      <p:pic>
        <p:nvPicPr>
          <p:cNvPr id="12" name="Graphic 11" descr="Users outline">
            <a:extLst>
              <a:ext uri="{FF2B5EF4-FFF2-40B4-BE49-F238E27FC236}">
                <a16:creationId xmlns:a16="http://schemas.microsoft.com/office/drawing/2014/main" id="{E51F8A5A-8D62-6BCC-AAC6-2768920E8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2535" y="3648017"/>
            <a:ext cx="779080" cy="7790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3AE83B-6387-95E9-A4E1-2084B599A313}"/>
              </a:ext>
            </a:extLst>
          </p:cNvPr>
          <p:cNvGrpSpPr/>
          <p:nvPr/>
        </p:nvGrpSpPr>
        <p:grpSpPr>
          <a:xfrm>
            <a:off x="4214304" y="3702833"/>
            <a:ext cx="665437" cy="665437"/>
            <a:chOff x="8433069" y="3573829"/>
            <a:chExt cx="708446" cy="708446"/>
          </a:xfrm>
        </p:grpSpPr>
        <p:pic>
          <p:nvPicPr>
            <p:cNvPr id="14" name="Graphic 13" descr="Classroom">
              <a:extLst>
                <a:ext uri="{FF2B5EF4-FFF2-40B4-BE49-F238E27FC236}">
                  <a16:creationId xmlns:a16="http://schemas.microsoft.com/office/drawing/2014/main" id="{2A98752D-1F23-16EA-4538-963F8872C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33069" y="3573829"/>
              <a:ext cx="708446" cy="708446"/>
            </a:xfrm>
            <a:prstGeom prst="rect">
              <a:avLst/>
            </a:prstGeom>
          </p:spPr>
        </p:pic>
        <p:pic>
          <p:nvPicPr>
            <p:cNvPr id="15" name="Graphic 14" descr="Sustainability outline">
              <a:extLst>
                <a:ext uri="{FF2B5EF4-FFF2-40B4-BE49-F238E27FC236}">
                  <a16:creationId xmlns:a16="http://schemas.microsoft.com/office/drawing/2014/main" id="{5923CA4A-99B0-343C-390B-D0725E514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19577" y="3706771"/>
              <a:ext cx="187898" cy="187898"/>
            </a:xfrm>
            <a:prstGeom prst="rect">
              <a:avLst/>
            </a:prstGeom>
          </p:spPr>
        </p:pic>
      </p:grpSp>
      <p:pic>
        <p:nvPicPr>
          <p:cNvPr id="16" name="Graphic 15" descr="Blockchain outline">
            <a:extLst>
              <a:ext uri="{FF2B5EF4-FFF2-40B4-BE49-F238E27FC236}">
                <a16:creationId xmlns:a16="http://schemas.microsoft.com/office/drawing/2014/main" id="{6B342680-915C-AC55-AD5D-2B049B88EC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96149" y="3740098"/>
            <a:ext cx="613489" cy="613489"/>
          </a:xfrm>
          <a:prstGeom prst="rect">
            <a:avLst/>
          </a:prstGeom>
        </p:spPr>
      </p:pic>
      <p:pic>
        <p:nvPicPr>
          <p:cNvPr id="17" name="Graphic 16" descr="Court outline">
            <a:extLst>
              <a:ext uri="{FF2B5EF4-FFF2-40B4-BE49-F238E27FC236}">
                <a16:creationId xmlns:a16="http://schemas.microsoft.com/office/drawing/2014/main" id="{E1C2B858-89C3-E43A-2DE4-A3AF41949C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81746" y="3683454"/>
            <a:ext cx="709264" cy="7092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6890EC-3234-F61A-73AF-8FE126E61ECB}"/>
              </a:ext>
            </a:extLst>
          </p:cNvPr>
          <p:cNvSpPr txBox="1"/>
          <p:nvPr/>
        </p:nvSpPr>
        <p:spPr>
          <a:xfrm>
            <a:off x="2763701" y="4017770"/>
            <a:ext cx="1129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aramond" panose="02020404030301010803" pitchFamily="18" charset="0"/>
              </a:rPr>
              <a:t>Community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3F685-90F3-75FB-BFA0-E0C05E565CCA}"/>
              </a:ext>
            </a:extLst>
          </p:cNvPr>
          <p:cNvSpPr txBox="1"/>
          <p:nvPr/>
        </p:nvSpPr>
        <p:spPr>
          <a:xfrm>
            <a:off x="4871665" y="403065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aramond" panose="02020404030301010803" pitchFamily="18" charset="0"/>
              </a:rPr>
              <a:t>Education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B43E32-35AD-15A1-0552-7E4053104F3A}"/>
              </a:ext>
            </a:extLst>
          </p:cNvPr>
          <p:cNvSpPr txBox="1"/>
          <p:nvPr/>
        </p:nvSpPr>
        <p:spPr>
          <a:xfrm>
            <a:off x="6855684" y="4022852"/>
            <a:ext cx="659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aramond" panose="02020404030301010803" pitchFamily="18" charset="0"/>
              </a:rPr>
              <a:t>Policy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E85964-6420-1EB0-EC20-28F325C316D7}"/>
              </a:ext>
            </a:extLst>
          </p:cNvPr>
          <p:cNvSpPr txBox="1"/>
          <p:nvPr/>
        </p:nvSpPr>
        <p:spPr>
          <a:xfrm>
            <a:off x="8493648" y="4037557"/>
            <a:ext cx="1076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Garamond" panose="02020404030301010803" pitchFamily="18" charset="0"/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83815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174C-DD56-D998-EE78-D5FD0ABB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04949"/>
            <a:ext cx="10909663" cy="1285739"/>
          </a:xfrm>
        </p:spPr>
        <p:txBody>
          <a:bodyPr/>
          <a:lstStyle/>
          <a:p>
            <a:r>
              <a:rPr lang="en-US" sz="4000" dirty="0"/>
              <a:t>ROSEI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DD55-3F23-ECB6-244E-36BE7900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71" y="969079"/>
            <a:ext cx="9168657" cy="4489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57886D-B693-E98B-B22E-1FEF0CD21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2" y="5262371"/>
            <a:ext cx="2463800" cy="68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531F22-99DC-64A1-2886-54206B759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5582653"/>
            <a:ext cx="1962484" cy="365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4587E2-C92A-1BA9-7CC3-F8992D17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721" y="5143783"/>
            <a:ext cx="2463800" cy="6858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557EA35-9816-2C9B-8E74-60B10D231EA7}"/>
              </a:ext>
            </a:extLst>
          </p:cNvPr>
          <p:cNvSpPr>
            <a:spLocks noGrp="1"/>
          </p:cNvSpPr>
          <p:nvPr/>
        </p:nvSpPr>
        <p:spPr>
          <a:xfrm>
            <a:off x="1409779" y="4704637"/>
            <a:ext cx="3178957" cy="4824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88925" indent="-288925" algn="l" defTabSz="457200" rtl="0" eaLnBrk="1" latinLnBrk="0" hangingPunct="1">
              <a:spcBef>
                <a:spcPts val="240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lang="en-US" sz="1800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68325" indent="-284163" algn="l" defTabSz="457200" rtl="0" eaLnBrk="1" latinLnBrk="0" hangingPunct="1">
              <a:spcBef>
                <a:spcPts val="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08038" indent="-234950" algn="l" defTabSz="457200" rtl="0" eaLnBrk="1" latinLnBrk="0" hangingPunct="1">
              <a:spcBef>
                <a:spcPts val="0"/>
              </a:spcBef>
              <a:buClr>
                <a:srgbClr val="154780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WSE departments</a:t>
            </a:r>
            <a:r>
              <a:rPr lang="en-US" sz="1400" dirty="0"/>
              <a:t>: AMS, CBE, </a:t>
            </a:r>
            <a:r>
              <a:rPr lang="en-US" sz="1400" dirty="0" err="1"/>
              <a:t>CaSE</a:t>
            </a:r>
            <a:r>
              <a:rPr lang="en-US" sz="1400" dirty="0"/>
              <a:t>, ECE, EHE, Mat Sc,  </a:t>
            </a:r>
            <a:r>
              <a:rPr lang="en-US" sz="1400" dirty="0" err="1"/>
              <a:t>MechE</a:t>
            </a:r>
            <a:endParaRPr lang="en-US" sz="1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E4974F-EDC5-F71F-8C0A-20BE77E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1" y="5477984"/>
            <a:ext cx="1962484" cy="365584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57E3BFC-0E00-C699-B339-9DAA655D3EBE}"/>
              </a:ext>
            </a:extLst>
          </p:cNvPr>
          <p:cNvSpPr>
            <a:spLocks noGrp="1"/>
          </p:cNvSpPr>
          <p:nvPr/>
        </p:nvSpPr>
        <p:spPr>
          <a:xfrm>
            <a:off x="1409778" y="5184869"/>
            <a:ext cx="3178957" cy="4824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88925" indent="-288925" algn="l" defTabSz="457200" rtl="0" eaLnBrk="1" latinLnBrk="0" hangingPunct="1">
              <a:spcBef>
                <a:spcPts val="240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lang="en-US" sz="1800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68325" indent="-284163" algn="l" defTabSz="457200" rtl="0" eaLnBrk="1" latinLnBrk="0" hangingPunct="1">
              <a:spcBef>
                <a:spcPts val="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08038" indent="-234950" algn="l" defTabSz="457200" rtl="0" eaLnBrk="1" latinLnBrk="0" hangingPunct="1">
              <a:spcBef>
                <a:spcPts val="0"/>
              </a:spcBef>
              <a:buClr>
                <a:srgbClr val="154780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KSAS departments</a:t>
            </a:r>
            <a:r>
              <a:rPr lang="en-US" sz="1400" dirty="0"/>
              <a:t>: Chem, Econ, Political Sc, EPS</a:t>
            </a:r>
          </a:p>
          <a:p>
            <a:endParaRPr lang="en-US" sz="14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B180092-19A0-C4B1-8B16-CD515600B091}"/>
              </a:ext>
            </a:extLst>
          </p:cNvPr>
          <p:cNvSpPr>
            <a:spLocks noGrp="1"/>
          </p:cNvSpPr>
          <p:nvPr/>
        </p:nvSpPr>
        <p:spPr>
          <a:xfrm>
            <a:off x="1409777" y="5618407"/>
            <a:ext cx="3178957" cy="4824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457200" rtl="0" eaLnBrk="1" latinLnBrk="0" hangingPunct="1">
              <a:spcBef>
                <a:spcPts val="240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lang="en-US" sz="1800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68325" indent="-284163" algn="l" defTabSz="457200" rtl="0" eaLnBrk="1" latinLnBrk="0" hangingPunct="1">
              <a:spcBef>
                <a:spcPts val="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08038" indent="-234950" algn="l" defTabSz="457200" rtl="0" eaLnBrk="1" latinLnBrk="0" hangingPunct="1">
              <a:spcBef>
                <a:spcPts val="0"/>
              </a:spcBef>
              <a:buClr>
                <a:srgbClr val="154780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SAIS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802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174C-DD56-D998-EE78-D5FD0ABB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04949"/>
            <a:ext cx="10909663" cy="1285739"/>
          </a:xfrm>
        </p:spPr>
        <p:txBody>
          <a:bodyPr/>
          <a:lstStyle/>
          <a:p>
            <a:r>
              <a:rPr lang="en-US" sz="4000" dirty="0"/>
              <a:t>ROSEI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C75ED-5493-6F23-7BAC-C8C32749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1352094"/>
            <a:ext cx="7772400" cy="41538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5C7622-8A13-848E-8F98-13C05C908D0B}"/>
              </a:ext>
            </a:extLst>
          </p:cNvPr>
          <p:cNvSpPr>
            <a:spLocks noGrp="1"/>
          </p:cNvSpPr>
          <p:nvPr/>
        </p:nvSpPr>
        <p:spPr>
          <a:xfrm>
            <a:off x="8095690" y="1520252"/>
            <a:ext cx="5203215" cy="41560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457200" rtl="0" eaLnBrk="1" latinLnBrk="0" hangingPunct="1">
              <a:spcBef>
                <a:spcPts val="240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lang="en-US" sz="1800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68325" indent="-284163" algn="l" defTabSz="457200" rtl="0" eaLnBrk="1" latinLnBrk="0" hangingPunct="1">
              <a:spcBef>
                <a:spcPts val="0"/>
              </a:spcBef>
              <a:buClr>
                <a:srgbClr val="154780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08038" indent="-234950" algn="l" defTabSz="457200" rtl="0" eaLnBrk="1" latinLnBrk="0" hangingPunct="1">
              <a:spcBef>
                <a:spcPts val="0"/>
              </a:spcBef>
              <a:buClr>
                <a:srgbClr val="154780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ROSEI Annual Summit: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Every January</a:t>
            </a:r>
          </a:p>
          <a:p>
            <a:pPr lvl="1"/>
            <a:r>
              <a:rPr lang="en-US" dirty="0"/>
              <a:t>100+ presenters</a:t>
            </a:r>
          </a:p>
          <a:p>
            <a:pPr lvl="1"/>
            <a:r>
              <a:rPr lang="en-US" dirty="0"/>
              <a:t>Program in 2023: see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pPr lvl="1"/>
            <a:r>
              <a:rPr lang="en-US" dirty="0"/>
              <a:t>Event in 2024: see </a:t>
            </a:r>
            <a:r>
              <a:rPr lang="en-US" dirty="0">
                <a:hlinkClick r:id="rId4"/>
              </a:rPr>
              <a:t>here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ROSEI Translation Event:</a:t>
            </a:r>
          </a:p>
          <a:p>
            <a:pPr lvl="1"/>
            <a:r>
              <a:rPr lang="en-US" dirty="0"/>
              <a:t>Every Fall (last on Oct 30)</a:t>
            </a:r>
          </a:p>
          <a:p>
            <a:pPr lvl="1"/>
            <a:r>
              <a:rPr lang="en-US" dirty="0"/>
              <a:t>See the program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7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174C-DD56-D998-EE78-D5FD0ABB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04949"/>
            <a:ext cx="10909663" cy="1285739"/>
          </a:xfrm>
        </p:spPr>
        <p:txBody>
          <a:bodyPr/>
          <a:lstStyle/>
          <a:p>
            <a:r>
              <a:rPr lang="en-US" sz="4000" dirty="0"/>
              <a:t>ROSEI: Recent Activities (Aug’23 – onwards)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4001F-8BDF-8CBD-D2ED-6A27889F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12" y="1224511"/>
            <a:ext cx="1810620" cy="2204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B1B60-453B-9D3F-FA1B-50784410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32" y="1224512"/>
            <a:ext cx="1816498" cy="2022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E351F-F861-4F2F-63F9-1D7E8C47E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483" y="3470152"/>
            <a:ext cx="1810620" cy="2081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B64A0-5809-03DD-EB0A-9E2010EA2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970" y="1224511"/>
            <a:ext cx="1763591" cy="2163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10A76-E26A-C304-48D5-B1A0166F7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601" y="3481551"/>
            <a:ext cx="1804741" cy="2322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478FB-756F-7D5F-58BE-0852885BA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343" y="3516604"/>
            <a:ext cx="1816498" cy="2180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A281E6-FD0F-C965-E426-EF188D838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903" y="1224511"/>
            <a:ext cx="3574894" cy="2034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5526B2-8EFC-B9FA-952E-29BD5E859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0081" y="3481551"/>
            <a:ext cx="1678542" cy="216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Participating WSE Departments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40019-FE7A-527D-8164-F22174A8B175}"/>
              </a:ext>
            </a:extLst>
          </p:cNvPr>
          <p:cNvSpPr txBox="1"/>
          <p:nvPr/>
        </p:nvSpPr>
        <p:spPr>
          <a:xfrm>
            <a:off x="258707" y="1027906"/>
            <a:ext cx="1022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Also, feel free to reach out to area contacts for any questions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3F6E6-F0EC-81BD-CDFF-E1E37CCE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52" y="1503948"/>
            <a:ext cx="6320397" cy="387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0264FE-BDA4-4BA4-908F-7EBD7C4217DE}"/>
              </a:ext>
            </a:extLst>
          </p:cNvPr>
          <p:cNvSpPr txBox="1"/>
          <p:nvPr/>
        </p:nvSpPr>
        <p:spPr>
          <a:xfrm>
            <a:off x="250371" y="5368429"/>
            <a:ext cx="1022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More information (including emails): </a:t>
            </a:r>
            <a:r>
              <a:rPr lang="en-US" dirty="0">
                <a:latin typeface="Garamond" panose="02020404030301010803" pitchFamily="18" charset="0"/>
                <a:hlinkClick r:id="rId3"/>
              </a:rPr>
              <a:t>https://energyinstitute.jhu.edu/doctorate-programs-in-sustainable-energy/</a:t>
            </a:r>
            <a:r>
              <a:rPr lang="en-US" dirty="0"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3286B-47FA-974B-EBFC-65B802BF2F83}"/>
              </a:ext>
            </a:extLst>
          </p:cNvPr>
          <p:cNvSpPr txBox="1"/>
          <p:nvPr/>
        </p:nvSpPr>
        <p:spPr>
          <a:xfrm>
            <a:off x="8034649" y="1856529"/>
            <a:ext cx="6149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fsantos9@jhu.edu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7D624-2136-B0AF-4108-35E596217F8D}"/>
              </a:ext>
            </a:extLst>
          </p:cNvPr>
          <p:cNvSpPr txBox="1"/>
          <p:nvPr/>
        </p:nvSpPr>
        <p:spPr>
          <a:xfrm>
            <a:off x="8034649" y="2261762"/>
            <a:ext cx="5004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chaowang@jhu.edu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9999C-D45E-CF0E-64CD-488A77D6192B}"/>
              </a:ext>
            </a:extLst>
          </p:cNvPr>
          <p:cNvSpPr txBox="1"/>
          <p:nvPr/>
        </p:nvSpPr>
        <p:spPr>
          <a:xfrm>
            <a:off x="8034649" y="2813071"/>
            <a:ext cx="7185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schafer@jhu.edu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7205B-C54B-576E-7166-027A67FEE295}"/>
              </a:ext>
            </a:extLst>
          </p:cNvPr>
          <p:cNvSpPr txBox="1"/>
          <p:nvPr/>
        </p:nvSpPr>
        <p:spPr>
          <a:xfrm>
            <a:off x="8034649" y="3306948"/>
            <a:ext cx="7705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susanna.thon@jhu.edu</a:t>
            </a:r>
            <a:endParaRPr lang="en-US" sz="1200" dirty="0"/>
          </a:p>
          <a:p>
            <a:r>
              <a:rPr lang="en-US" sz="1200" dirty="0">
                <a:hlinkClick r:id="rId8"/>
              </a:rPr>
              <a:t>ydvorki1@jhu.edu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668EC-16F8-4E70-4411-A656F9AB6FEB}"/>
              </a:ext>
            </a:extLst>
          </p:cNvPr>
          <p:cNvSpPr txBox="1"/>
          <p:nvPr/>
        </p:nvSpPr>
        <p:spPr>
          <a:xfrm>
            <a:off x="8034649" y="3855568"/>
            <a:ext cx="80503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bhobbs@jhu.edu</a:t>
            </a:r>
            <a:endParaRPr lang="en-US" sz="1200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95DBB0-8F2C-E659-5F36-2EB5B35F2FE9}"/>
              </a:ext>
            </a:extLst>
          </p:cNvPr>
          <p:cNvSpPr txBox="1"/>
          <p:nvPr/>
        </p:nvSpPr>
        <p:spPr>
          <a:xfrm>
            <a:off x="8034649" y="4351065"/>
            <a:ext cx="8220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Jonah.Erlebacher@jhu.edu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B1747-0208-9CE8-D006-A3041721A3BA}"/>
              </a:ext>
            </a:extLst>
          </p:cNvPr>
          <p:cNvSpPr txBox="1"/>
          <p:nvPr/>
        </p:nvSpPr>
        <p:spPr>
          <a:xfrm>
            <a:off x="8034649" y="4945742"/>
            <a:ext cx="8305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11"/>
              </a:rPr>
              <a:t>dennice@jhu.edu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705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Admission at WSE Departments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381FB-3608-8854-D92F-85936B6E90BF}"/>
              </a:ext>
            </a:extLst>
          </p:cNvPr>
          <p:cNvSpPr txBox="1"/>
          <p:nvPr/>
        </p:nvSpPr>
        <p:spPr>
          <a:xfrm>
            <a:off x="488576" y="1038246"/>
            <a:ext cx="1187812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Admission is administered via departments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Requirements and process may differ across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Faculty make nominations, but departments need to approve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Some extra comments: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We do not have  Ph.D. entrance exams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Some departments do rotation, some departments don’t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Ph.D. students are typically supported via a combination of fellowships and research grants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Tuition waiver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Stipend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Health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Collaboration between multiple faculty is encouraged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69E0-463D-6735-D7CC-D933CA2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65125"/>
            <a:ext cx="10515600" cy="1325563"/>
          </a:xfrm>
        </p:spPr>
        <p:txBody>
          <a:bodyPr/>
          <a:lstStyle/>
          <a:p>
            <a:r>
              <a:rPr lang="en-US" dirty="0"/>
              <a:t>Application Requirements in WSE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381FB-3608-8854-D92F-85936B6E90BF}"/>
              </a:ext>
            </a:extLst>
          </p:cNvPr>
          <p:cNvSpPr txBox="1"/>
          <p:nvPr/>
        </p:nvSpPr>
        <p:spPr>
          <a:xfrm>
            <a:off x="488576" y="1038246"/>
            <a:ext cx="118781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ROSEI students are also part of respective departments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Your degree is awarded by the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Deadlines are soon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Dec 1, 2023: EHE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Dec15, 2023: AMS, CBE, CS, Mat Sc, </a:t>
            </a:r>
            <a:r>
              <a:rPr lang="en-US" sz="2400" dirty="0" err="1">
                <a:latin typeface="Garamond" panose="02020404030301010803" pitchFamily="18" charset="0"/>
              </a:rPr>
              <a:t>MechE</a:t>
            </a:r>
            <a:endParaRPr lang="en-US" sz="2400" dirty="0">
              <a:latin typeface="Garamond" panose="020204040303010108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Dec 22, 2023: ECE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Dec 31, 2023: </a:t>
            </a:r>
            <a:r>
              <a:rPr lang="en-US" sz="2400" dirty="0" err="1">
                <a:latin typeface="Garamond" panose="02020404030301010803" pitchFamily="18" charset="0"/>
              </a:rPr>
              <a:t>CaSE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GRE is </a:t>
            </a:r>
            <a:r>
              <a:rPr lang="en-US" sz="2400" b="1" dirty="0">
                <a:latin typeface="Garamond" panose="02020404030301010803" pitchFamily="18" charset="0"/>
              </a:rPr>
              <a:t>NOT</a:t>
            </a:r>
            <a:r>
              <a:rPr lang="en-US" sz="2400" dirty="0">
                <a:latin typeface="Garamond" panose="02020404030301010803" pitchFamily="18" charset="0"/>
              </a:rPr>
              <a:t> required for Ph.D.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Can self-report GRE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TOEFL is required for international students (100+ on </a:t>
            </a:r>
            <a:r>
              <a:rPr lang="en-US" sz="2400" dirty="0" err="1">
                <a:latin typeface="Garamond" panose="02020404030301010803" pitchFamily="18" charset="0"/>
              </a:rPr>
              <a:t>iBT</a:t>
            </a:r>
            <a:r>
              <a:rPr lang="en-US" sz="2400" dirty="0">
                <a:latin typeface="Garamond" panose="020204040303010108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Application fee is $75 and can be waived in many eligible cases (the waiver is part of application)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Review </a:t>
            </a:r>
            <a:r>
              <a:rPr lang="en-US" sz="2400" b="1" dirty="0">
                <a:latin typeface="Garamond" panose="02020404030301010803" pitchFamily="18" charset="0"/>
              </a:rPr>
              <a:t>program-specific requirements</a:t>
            </a:r>
            <a:r>
              <a:rPr lang="en-US" sz="2400" dirty="0">
                <a:latin typeface="Garamond" panose="02020404030301010803" pitchFamily="18" charset="0"/>
              </a:rPr>
              <a:t>, which may differ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More information: </a:t>
            </a:r>
            <a:r>
              <a:rPr lang="en-US" dirty="0">
                <a:latin typeface="Garamond" panose="02020404030301010803" pitchFamily="18" charset="0"/>
                <a:hlinkClick r:id="rId2"/>
              </a:rPr>
              <a:t>https://engineering.jhu.edu/admissions/graduate-admissions/full-time-programs/how-to-apply/application-deadlines/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186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118463-65fb-45a2-b70e-3bcbe3a8f933">
      <UserInfo>
        <DisplayName>Ben Schafer</DisplayName>
        <AccountId>10</AccountId>
        <AccountType/>
      </UserInfo>
      <UserInfo>
        <DisplayName>Wick Eisenberg</DisplayName>
        <AccountId>16</AccountId>
        <AccountType/>
      </UserInfo>
      <UserInfo>
        <DisplayName>Benjamin Hobbs</DisplayName>
        <AccountId>23</AccountId>
        <AccountType/>
      </UserInfo>
      <UserInfo>
        <DisplayName>Jonah Erlebacher</DisplayName>
        <AccountId>21</AccountId>
        <AccountType/>
      </UserInfo>
      <UserInfo>
        <DisplayName>Chao Wang</DisplayName>
        <AccountId>22</AccountId>
        <AccountType/>
      </UserInfo>
      <UserInfo>
        <DisplayName>Susanna Thon</DisplayName>
        <AccountId>18</AccountId>
        <AccountType/>
      </UserInfo>
    </SharedWithUsers>
    <TaxCatchAll xmlns="df118463-65fb-45a2-b70e-3bcbe3a8f933" xsi:nil="true"/>
    <lcf76f155ced4ddcb4097134ff3c332f xmlns="904f7392-f2c2-44c9-9fab-82e9cedf291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9DB0EE5EDBE547BE9A9A6C49A71B10" ma:contentTypeVersion="16" ma:contentTypeDescription="Create a new document." ma:contentTypeScope="" ma:versionID="4adc25575414765c2cee27b54508e93f">
  <xsd:schema xmlns:xsd="http://www.w3.org/2001/XMLSchema" xmlns:xs="http://www.w3.org/2001/XMLSchema" xmlns:p="http://schemas.microsoft.com/office/2006/metadata/properties" xmlns:ns2="904f7392-f2c2-44c9-9fab-82e9cedf2912" xmlns:ns3="df118463-65fb-45a2-b70e-3bcbe3a8f933" targetNamespace="http://schemas.microsoft.com/office/2006/metadata/properties" ma:root="true" ma:fieldsID="b45fb67111cdf605f9cb889a8d77437f" ns2:_="" ns3:_="">
    <xsd:import namespace="904f7392-f2c2-44c9-9fab-82e9cedf2912"/>
    <xsd:import namespace="df118463-65fb-45a2-b70e-3bcbe3a8f9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f7392-f2c2-44c9-9fab-82e9cedf2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118463-65fb-45a2-b70e-3bcbe3a8f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753203f-9d3a-47e7-96b5-7117c6195d11}" ma:internalName="TaxCatchAll" ma:showField="CatchAllData" ma:web="df118463-65fb-45a2-b70e-3bcbe3a8f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13ADF1-D93E-44BD-8EE6-FB8A40BED092}">
  <ds:schemaRefs>
    <ds:schemaRef ds:uri="http://www.w3.org/XML/1998/namespace"/>
    <ds:schemaRef ds:uri="http://purl.org/dc/dcmitype/"/>
    <ds:schemaRef ds:uri="df118463-65fb-45a2-b70e-3bcbe3a8f933"/>
    <ds:schemaRef ds:uri="http://schemas.microsoft.com/office/2006/documentManagement/types"/>
    <ds:schemaRef ds:uri="http://purl.org/dc/elements/1.1/"/>
    <ds:schemaRef ds:uri="904f7392-f2c2-44c9-9fab-82e9cedf291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1B1DB3A-2E08-4A27-954C-EC60F4FF6B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9BE836-FD52-46C4-80A5-0E81D80A3811}">
  <ds:schemaRefs>
    <ds:schemaRef ds:uri="904f7392-f2c2-44c9-9fab-82e9cedf2912"/>
    <ds:schemaRef ds:uri="df118463-65fb-45a2-b70e-3bcbe3a8f9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1072</Words>
  <Application>Microsoft Macintosh PowerPoint</Application>
  <PresentationFormat>Widescreen</PresentationFormat>
  <Paragraphs>147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</vt:lpstr>
      <vt:lpstr>Helvetica</vt:lpstr>
      <vt:lpstr>1_Office Theme</vt:lpstr>
      <vt:lpstr>PowerPoint Presentation</vt:lpstr>
      <vt:lpstr>ROSEI Founded in 2021</vt:lpstr>
      <vt:lpstr>ROSEI Research Pillars and Cross-Cutting Areas</vt:lpstr>
      <vt:lpstr>ROSEI People</vt:lpstr>
      <vt:lpstr>ROSEI Activities</vt:lpstr>
      <vt:lpstr>ROSEI: Recent Activities (Aug’23 – onwards)</vt:lpstr>
      <vt:lpstr>Participating WSE Departments</vt:lpstr>
      <vt:lpstr>Admission at WSE Departments</vt:lpstr>
      <vt:lpstr>Application Requirements in WSE</vt:lpstr>
      <vt:lpstr>Other Participating Schools</vt:lpstr>
      <vt:lpstr>Support for Ph.D. students</vt:lpstr>
      <vt:lpstr>Admission</vt:lpstr>
      <vt:lpstr>Vivian Thomas Scholars Initiative  </vt:lpstr>
      <vt:lpstr>Percy Pierre Doctoral Fellowship</vt:lpstr>
      <vt:lpstr>Student Organization</vt:lpstr>
      <vt:lpstr>Living in Baltimore</vt:lpstr>
      <vt:lpstr>Today’s Panel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Link</dc:creator>
  <cp:lastModifiedBy>Yury Dvorkin</cp:lastModifiedBy>
  <cp:revision>31</cp:revision>
  <cp:lastPrinted>2022-09-06T13:07:18Z</cp:lastPrinted>
  <dcterms:created xsi:type="dcterms:W3CDTF">2022-07-14T02:39:49Z</dcterms:created>
  <dcterms:modified xsi:type="dcterms:W3CDTF">2023-11-01T18:53:28Z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0x010100D69DB0EE5EDBE547BE9A9A6C49A71B10</vt:lpwstr>
  </property>
  <property fmtid="{D5CDD505-2E9C-101B-9397-08002B2CF9AE}" pid="3" name="MediaServiceImageTags">
    <vt:lpwstr/>
  </property>
</Properties>
</file>