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262" r:id="rId5"/>
    <p:sldId id="260" r:id="rId6"/>
    <p:sldId id="264" r:id="rId7"/>
    <p:sldId id="483" r:id="rId8"/>
    <p:sldId id="263" r:id="rId9"/>
    <p:sldId id="499" r:id="rId10"/>
    <p:sldId id="1726" r:id="rId11"/>
    <p:sldId id="1741" r:id="rId12"/>
    <p:sldId id="1742" r:id="rId13"/>
    <p:sldId id="1743" r:id="rId14"/>
    <p:sldId id="1744" r:id="rId15"/>
    <p:sldId id="1753" r:id="rId16"/>
    <p:sldId id="1771" r:id="rId17"/>
    <p:sldId id="493" r:id="rId18"/>
    <p:sldId id="1772" r:id="rId19"/>
    <p:sldId id="491" r:id="rId20"/>
    <p:sldId id="277" r:id="rId21"/>
    <p:sldId id="463" r:id="rId22"/>
    <p:sldId id="1720" r:id="rId23"/>
    <p:sldId id="1773" r:id="rId24"/>
    <p:sldId id="1774" r:id="rId25"/>
    <p:sldId id="259" r:id="rId26"/>
    <p:sldId id="261" r:id="rId27"/>
    <p:sldId id="1775" r:id="rId28"/>
    <p:sldId id="1776" r:id="rId29"/>
    <p:sldId id="1250" r:id="rId30"/>
    <p:sldId id="1260" r:id="rId31"/>
    <p:sldId id="1261" r:id="rId32"/>
    <p:sldId id="172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0E301-D6D5-49DC-99BC-147122A9BACB}" v="3" dt="2024-06-05T14:16:08.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33"/>
  </p:normalViewPr>
  <p:slideViewPr>
    <p:cSldViewPr snapToGrid="0">
      <p:cViewPr varScale="1">
        <p:scale>
          <a:sx n="116" d="100"/>
          <a:sy n="116" d="100"/>
        </p:scale>
        <p:origin x="52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4FDDA-8FBB-0A4A-AB5B-D32F99BBF3F8}"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7A0CE-E2B0-F44C-9C2C-596F792CF04A}" type="slidenum">
              <a:rPr lang="en-US" smtClean="0"/>
              <a:t>‹#›</a:t>
            </a:fld>
            <a:endParaRPr lang="en-US"/>
          </a:p>
        </p:txBody>
      </p:sp>
    </p:spTree>
    <p:extLst>
      <p:ext uri="{BB962C8B-B14F-4D97-AF65-F5344CB8AC3E}">
        <p14:creationId xmlns:p14="http://schemas.microsoft.com/office/powerpoint/2010/main" val="60670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7A0CE-E2B0-F44C-9C2C-596F792CF04A}" type="slidenum">
              <a:rPr lang="en-US" smtClean="0"/>
              <a:t>1</a:t>
            </a:fld>
            <a:endParaRPr lang="en-US"/>
          </a:p>
        </p:txBody>
      </p:sp>
    </p:spTree>
    <p:extLst>
      <p:ext uri="{BB962C8B-B14F-4D97-AF65-F5344CB8AC3E}">
        <p14:creationId xmlns:p14="http://schemas.microsoft.com/office/powerpoint/2010/main" val="255714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7A0CE-E2B0-F44C-9C2C-596F792CF04A}" type="slidenum">
              <a:rPr lang="en-US" smtClean="0"/>
              <a:t>20</a:t>
            </a:fld>
            <a:endParaRPr lang="en-US"/>
          </a:p>
        </p:txBody>
      </p:sp>
    </p:spTree>
    <p:extLst>
      <p:ext uri="{BB962C8B-B14F-4D97-AF65-F5344CB8AC3E}">
        <p14:creationId xmlns:p14="http://schemas.microsoft.com/office/powerpoint/2010/main" val="2721647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87A0CE-E2B0-F44C-9C2C-596F792CF04A}" type="slidenum">
              <a:rPr lang="en-US" smtClean="0"/>
              <a:t>21</a:t>
            </a:fld>
            <a:endParaRPr lang="en-US"/>
          </a:p>
        </p:txBody>
      </p:sp>
    </p:spTree>
    <p:extLst>
      <p:ext uri="{BB962C8B-B14F-4D97-AF65-F5344CB8AC3E}">
        <p14:creationId xmlns:p14="http://schemas.microsoft.com/office/powerpoint/2010/main" val="194165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7A0CE-E2B0-F44C-9C2C-596F792CF04A}" type="slidenum">
              <a:rPr lang="en-US" smtClean="0"/>
              <a:t>24</a:t>
            </a:fld>
            <a:endParaRPr lang="en-US"/>
          </a:p>
        </p:txBody>
      </p:sp>
    </p:spTree>
    <p:extLst>
      <p:ext uri="{BB962C8B-B14F-4D97-AF65-F5344CB8AC3E}">
        <p14:creationId xmlns:p14="http://schemas.microsoft.com/office/powerpoint/2010/main" val="3489880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C18310F-3D24-994A-B5BE-D68551959A9F}"/>
              </a:ext>
            </a:extLst>
          </p:cNvPr>
          <p:cNvPicPr>
            <a:picLocks noChangeAspect="1"/>
          </p:cNvPicPr>
          <p:nvPr userDrawn="1"/>
        </p:nvPicPr>
        <p:blipFill>
          <a:blip r:embed="rId2"/>
          <a:stretch>
            <a:fillRect/>
          </a:stretch>
        </p:blipFill>
        <p:spPr>
          <a:xfrm>
            <a:off x="-49428" y="5955958"/>
            <a:ext cx="12288516" cy="960040"/>
          </a:xfrm>
          <a:prstGeom prst="rect">
            <a:avLst/>
          </a:prstGeom>
        </p:spPr>
      </p:pic>
      <p:sp>
        <p:nvSpPr>
          <p:cNvPr id="2" name="Title 1">
            <a:extLst>
              <a:ext uri="{FF2B5EF4-FFF2-40B4-BE49-F238E27FC236}">
                <a16:creationId xmlns:a16="http://schemas.microsoft.com/office/drawing/2014/main" id="{AB537D68-0C73-6544-AF2F-099A4552AEC4}"/>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Garamond" panose="020204040303010108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CAA27269-7339-C848-8221-52F10B7336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6091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0D1FB48A-C115-3A40-B533-520016DCE4C4}"/>
              </a:ext>
            </a:extLst>
          </p:cNvPr>
          <p:cNvPicPr>
            <a:picLocks noChangeAspect="1"/>
          </p:cNvPicPr>
          <p:nvPr userDrawn="1"/>
        </p:nvPicPr>
        <p:blipFill>
          <a:blip r:embed="rId2"/>
          <a:stretch>
            <a:fillRect/>
          </a:stretch>
        </p:blipFill>
        <p:spPr>
          <a:xfrm>
            <a:off x="-49428" y="5955958"/>
            <a:ext cx="12288516" cy="960040"/>
          </a:xfrm>
          <a:prstGeom prst="rect">
            <a:avLst/>
          </a:prstGeom>
        </p:spPr>
      </p:pic>
      <p:sp>
        <p:nvSpPr>
          <p:cNvPr id="2" name="Title 1">
            <a:extLst>
              <a:ext uri="{FF2B5EF4-FFF2-40B4-BE49-F238E27FC236}">
                <a16:creationId xmlns:a16="http://schemas.microsoft.com/office/drawing/2014/main" id="{B2D4987E-F843-5E49-BEF0-810802917097}"/>
              </a:ext>
            </a:extLst>
          </p:cNvPr>
          <p:cNvSpPr>
            <a:spLocks noGrp="1"/>
          </p:cNvSpPr>
          <p:nvPr>
            <p:ph type="title"/>
          </p:nvPr>
        </p:nvSpPr>
        <p:spPr>
          <a:xfrm>
            <a:off x="838200" y="365125"/>
            <a:ext cx="10515600" cy="1325563"/>
          </a:xfrm>
          <a:prstGeom prst="rect">
            <a:avLst/>
          </a:prstGeom>
        </p:spPr>
        <p:txBody>
          <a:bodyPr/>
          <a:lstStyle>
            <a:lvl1pPr>
              <a:defRPr>
                <a:latin typeface="Garamond" panose="020204040303010108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E32DB61-52B8-2D41-8457-8FFBF1671B75}"/>
              </a:ext>
            </a:extLst>
          </p:cNvPr>
          <p:cNvSpPr>
            <a:spLocks noGrp="1"/>
          </p:cNvSpPr>
          <p:nvPr>
            <p:ph idx="1"/>
          </p:nvPr>
        </p:nvSpPr>
        <p:spPr>
          <a:xfrm>
            <a:off x="838200" y="1825625"/>
            <a:ext cx="10515600" cy="4351338"/>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34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8677B8A8-2D8B-CD48-ABE8-5C2F1965D44B}"/>
              </a:ext>
            </a:extLst>
          </p:cNvPr>
          <p:cNvPicPr>
            <a:picLocks noChangeAspect="1"/>
          </p:cNvPicPr>
          <p:nvPr userDrawn="1"/>
        </p:nvPicPr>
        <p:blipFill>
          <a:blip r:embed="rId2"/>
          <a:stretch>
            <a:fillRect/>
          </a:stretch>
        </p:blipFill>
        <p:spPr>
          <a:xfrm>
            <a:off x="-49428" y="5955958"/>
            <a:ext cx="12288516" cy="960040"/>
          </a:xfrm>
          <a:prstGeom prst="rect">
            <a:avLst/>
          </a:prstGeom>
        </p:spPr>
      </p:pic>
      <p:sp>
        <p:nvSpPr>
          <p:cNvPr id="2" name="Title 1">
            <a:extLst>
              <a:ext uri="{FF2B5EF4-FFF2-40B4-BE49-F238E27FC236}">
                <a16:creationId xmlns:a16="http://schemas.microsoft.com/office/drawing/2014/main" id="{4BCCDBC9-7DDB-F743-92A7-3B774747AA58}"/>
              </a:ext>
            </a:extLst>
          </p:cNvPr>
          <p:cNvSpPr>
            <a:spLocks noGrp="1"/>
          </p:cNvSpPr>
          <p:nvPr>
            <p:ph type="title"/>
          </p:nvPr>
        </p:nvSpPr>
        <p:spPr>
          <a:xfrm>
            <a:off x="831850" y="1709738"/>
            <a:ext cx="10515600" cy="2852737"/>
          </a:xfrm>
          <a:prstGeom prst="rect">
            <a:avLst/>
          </a:prstGeom>
        </p:spPr>
        <p:txBody>
          <a:bodyPr anchor="b"/>
          <a:lstStyle>
            <a:lvl1pPr>
              <a:defRPr sz="6000">
                <a:latin typeface="Garamond" panose="020204040303010108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84C59CCB-C858-2B4F-B07D-04308AA79FD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Garamond" panose="020204040303010108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8483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D121C1DA-E26A-2149-BA67-C4C3E9D79E71}"/>
              </a:ext>
            </a:extLst>
          </p:cNvPr>
          <p:cNvPicPr>
            <a:picLocks noChangeAspect="1"/>
          </p:cNvPicPr>
          <p:nvPr userDrawn="1"/>
        </p:nvPicPr>
        <p:blipFill>
          <a:blip r:embed="rId2"/>
          <a:stretch>
            <a:fillRect/>
          </a:stretch>
        </p:blipFill>
        <p:spPr>
          <a:xfrm>
            <a:off x="-49428" y="5955958"/>
            <a:ext cx="12288516" cy="960040"/>
          </a:xfrm>
          <a:prstGeom prst="rect">
            <a:avLst/>
          </a:prstGeom>
        </p:spPr>
      </p:pic>
      <p:sp>
        <p:nvSpPr>
          <p:cNvPr id="2" name="Title 1">
            <a:extLst>
              <a:ext uri="{FF2B5EF4-FFF2-40B4-BE49-F238E27FC236}">
                <a16:creationId xmlns:a16="http://schemas.microsoft.com/office/drawing/2014/main" id="{B50F8A0B-8DEC-0243-B83F-7B19F2073C0B}"/>
              </a:ext>
            </a:extLst>
          </p:cNvPr>
          <p:cNvSpPr>
            <a:spLocks noGrp="1"/>
          </p:cNvSpPr>
          <p:nvPr>
            <p:ph type="title"/>
          </p:nvPr>
        </p:nvSpPr>
        <p:spPr>
          <a:xfrm>
            <a:off x="838200" y="365125"/>
            <a:ext cx="10515600" cy="1325563"/>
          </a:xfrm>
          <a:prstGeom prst="rect">
            <a:avLst/>
          </a:prstGeom>
        </p:spPr>
        <p:txBody>
          <a:bodyPr/>
          <a:lstStyle>
            <a:lvl1pPr>
              <a:defRPr>
                <a:latin typeface="Garamond" panose="020204040303010108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6C60282-1B14-3146-AD88-0DD8B85B5263}"/>
              </a:ext>
            </a:extLst>
          </p:cNvPr>
          <p:cNvSpPr>
            <a:spLocks noGrp="1"/>
          </p:cNvSpPr>
          <p:nvPr>
            <p:ph sz="half" idx="1"/>
          </p:nvPr>
        </p:nvSpPr>
        <p:spPr>
          <a:xfrm>
            <a:off x="838200" y="1825625"/>
            <a:ext cx="5181600" cy="4351338"/>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F471BC-8107-E14D-B5A9-DA7FB59B0927}"/>
              </a:ext>
            </a:extLst>
          </p:cNvPr>
          <p:cNvSpPr>
            <a:spLocks noGrp="1"/>
          </p:cNvSpPr>
          <p:nvPr>
            <p:ph sz="half" idx="2"/>
          </p:nvPr>
        </p:nvSpPr>
        <p:spPr>
          <a:xfrm>
            <a:off x="6172200" y="1825625"/>
            <a:ext cx="5181600" cy="4351338"/>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869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55B4DA07-CE74-054B-AB6A-1CCA1153B360}"/>
              </a:ext>
            </a:extLst>
          </p:cNvPr>
          <p:cNvPicPr>
            <a:picLocks noChangeAspect="1"/>
          </p:cNvPicPr>
          <p:nvPr userDrawn="1"/>
        </p:nvPicPr>
        <p:blipFill>
          <a:blip r:embed="rId2"/>
          <a:stretch>
            <a:fillRect/>
          </a:stretch>
        </p:blipFill>
        <p:spPr>
          <a:xfrm>
            <a:off x="-49428" y="5955958"/>
            <a:ext cx="12288516" cy="960040"/>
          </a:xfrm>
          <a:prstGeom prst="rect">
            <a:avLst/>
          </a:prstGeom>
        </p:spPr>
      </p:pic>
      <p:sp>
        <p:nvSpPr>
          <p:cNvPr id="2" name="Title 1">
            <a:extLst>
              <a:ext uri="{FF2B5EF4-FFF2-40B4-BE49-F238E27FC236}">
                <a16:creationId xmlns:a16="http://schemas.microsoft.com/office/drawing/2014/main" id="{5C087E9A-86D3-9B44-9465-7E2E86E03677}"/>
              </a:ext>
            </a:extLst>
          </p:cNvPr>
          <p:cNvSpPr>
            <a:spLocks noGrp="1"/>
          </p:cNvSpPr>
          <p:nvPr>
            <p:ph type="title"/>
          </p:nvPr>
        </p:nvSpPr>
        <p:spPr>
          <a:xfrm>
            <a:off x="838200" y="365125"/>
            <a:ext cx="10515600" cy="1325563"/>
          </a:xfrm>
          <a:prstGeom prst="rect">
            <a:avLst/>
          </a:prstGeom>
        </p:spPr>
        <p:txBody>
          <a:bodyPr/>
          <a:lstStyle>
            <a:lvl1pPr>
              <a:defRPr>
                <a:latin typeface="Garamond" panose="02020404030301010803" pitchFamily="18" charset="0"/>
              </a:defRPr>
            </a:lvl1pPr>
          </a:lstStyle>
          <a:p>
            <a:r>
              <a:rPr lang="en-US"/>
              <a:t>Click to edit Master title style</a:t>
            </a:r>
          </a:p>
        </p:txBody>
      </p:sp>
    </p:spTree>
    <p:extLst>
      <p:ext uri="{BB962C8B-B14F-4D97-AF65-F5344CB8AC3E}">
        <p14:creationId xmlns:p14="http://schemas.microsoft.com/office/powerpoint/2010/main" val="55289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lumn content">
    <p:bg>
      <p:bgPr>
        <a:solidFill>
          <a:srgbClr val="FCFCFC"/>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199085" y="71967"/>
            <a:ext cx="11810881" cy="1143000"/>
          </a:xfrm>
          <a:prstGeom prst="rect">
            <a:avLst/>
          </a:prstGeom>
        </p:spPr>
        <p:txBody>
          <a:bodyPr vert="horz" lIns="91440" tIns="45720" rIns="91440" bIns="45720" rtlCol="0" anchor="ctr">
            <a:normAutofit/>
          </a:bodyPr>
          <a:lstStyle>
            <a:lvl1pPr>
              <a:defRPr baseline="0"/>
            </a:lvl1pPr>
          </a:lstStyle>
          <a:p>
            <a:r>
              <a:rPr lang="en-US"/>
              <a:t>Click to add slide title for slide with two columns of content</a:t>
            </a:r>
          </a:p>
        </p:txBody>
      </p:sp>
      <p:sp>
        <p:nvSpPr>
          <p:cNvPr id="8" name="Content Placeholder 1"/>
          <p:cNvSpPr>
            <a:spLocks noGrp="1"/>
          </p:cNvSpPr>
          <p:nvPr>
            <p:ph idx="13" hasCustomPrompt="1"/>
          </p:nvPr>
        </p:nvSpPr>
        <p:spPr>
          <a:xfrm>
            <a:off x="199085" y="1600201"/>
            <a:ext cx="5855352" cy="4525963"/>
          </a:xfrm>
        </p:spPr>
        <p:txBody>
          <a:bodyPr/>
          <a:lstStyle>
            <a:lvl1pPr marL="385224" indent="-385224">
              <a:buFont typeface="Arial" panose="020B0604020202020204" pitchFamily="34" charset="0"/>
              <a:buChar char="►"/>
              <a:defRPr baseline="0"/>
            </a:lvl1pPr>
            <a:lvl2pPr marL="757748" indent="-378875">
              <a:buFont typeface="Arial" panose="020B0604020202020204" pitchFamily="34" charset="0"/>
              <a:buChar char="►"/>
              <a:defRPr/>
            </a:lvl2pPr>
            <a:lvl3pPr marL="1077357" indent="-313259">
              <a:buFont typeface="Arial" panose="020B0604020202020204" pitchFamily="34" charset="0"/>
              <a:buChar char="●"/>
              <a:tabLst/>
              <a:defRPr/>
            </a:lvl3pPr>
            <a:lvl4pPr marL="1828754" indent="0">
              <a:buNone/>
              <a:defRPr/>
            </a:lvl4pPr>
            <a:lvl5pPr marL="2438339" indent="0">
              <a:buNone/>
              <a:defRPr/>
            </a:lvl5pPr>
          </a:lstStyle>
          <a:p>
            <a:pPr lvl="0"/>
            <a:r>
              <a:rPr lang="en-US"/>
              <a:t>Click to add first-level bullet</a:t>
            </a:r>
          </a:p>
          <a:p>
            <a:pPr lvl="1"/>
            <a:r>
              <a:rPr lang="en-US"/>
              <a:t>Second level</a:t>
            </a:r>
          </a:p>
          <a:p>
            <a:pPr lvl="2"/>
            <a:r>
              <a:rPr lang="en-US"/>
              <a:t>Third level</a:t>
            </a:r>
          </a:p>
        </p:txBody>
      </p:sp>
      <p:sp>
        <p:nvSpPr>
          <p:cNvPr id="7" name="Content Placeholder 2"/>
          <p:cNvSpPr>
            <a:spLocks noGrp="1"/>
          </p:cNvSpPr>
          <p:nvPr>
            <p:ph idx="12" hasCustomPrompt="1"/>
          </p:nvPr>
        </p:nvSpPr>
        <p:spPr>
          <a:xfrm>
            <a:off x="6153689" y="1601896"/>
            <a:ext cx="5856276" cy="4525963"/>
          </a:xfrm>
          <a:prstGeom prst="rect">
            <a:avLst/>
          </a:prstGeom>
          <a:ln>
            <a:solidFill>
              <a:schemeClr val="bg1">
                <a:lumMod val="75000"/>
              </a:schemeClr>
            </a:solidFill>
          </a:ln>
        </p:spPr>
        <p:txBody>
          <a:bodyPr vert="horz" lIns="91440" tIns="45720" rIns="91440" bIns="45720" rtlCol="0">
            <a:normAutofit/>
          </a:bodyPr>
          <a:lstStyle>
            <a:lvl1pPr marL="385224" indent="-385224">
              <a:buFont typeface="Arial" panose="020B0604020202020204" pitchFamily="34" charset="0"/>
              <a:buChar char="►"/>
              <a:defRPr lang="en-US" sz="2400" b="0" i="0" kern="1200" baseline="0" dirty="0" smtClean="0">
                <a:solidFill>
                  <a:schemeClr val="tx1"/>
                </a:solidFill>
                <a:latin typeface="Garamond" panose="02020404030301010803" pitchFamily="18" charset="0"/>
                <a:ea typeface="+mn-ea"/>
                <a:cs typeface="+mn-cs"/>
              </a:defRPr>
            </a:lvl1pPr>
            <a:lvl2pPr marL="757748" indent="-378875">
              <a:buFont typeface="Arial" panose="020B0604020202020204" pitchFamily="34" charset="0"/>
              <a:buChar char="►"/>
              <a:defRPr/>
            </a:lvl2pPr>
            <a:lvl3pPr marL="1064657" indent="-306910">
              <a:buFont typeface="Arial" panose="020B0604020202020204" pitchFamily="34" charset="0"/>
              <a:buChar char="●"/>
              <a:defRPr/>
            </a:lvl3pPr>
          </a:lstStyle>
          <a:p>
            <a:pPr lvl="0"/>
            <a:r>
              <a:rPr lang="en-US"/>
              <a:t>Click to add first-level bullet</a:t>
            </a:r>
          </a:p>
          <a:p>
            <a:pPr lvl="1"/>
            <a:r>
              <a:rPr lang="en-US"/>
              <a:t>Second level</a:t>
            </a:r>
          </a:p>
          <a:p>
            <a:pPr lvl="2"/>
            <a:r>
              <a:rPr lang="en-US"/>
              <a:t>Third level</a:t>
            </a:r>
          </a:p>
        </p:txBody>
      </p:sp>
      <p:sp>
        <p:nvSpPr>
          <p:cNvPr id="10" name="Source"/>
          <p:cNvSpPr>
            <a:spLocks noGrp="1"/>
          </p:cNvSpPr>
          <p:nvPr>
            <p:ph idx="11" hasCustomPrompt="1"/>
          </p:nvPr>
        </p:nvSpPr>
        <p:spPr>
          <a:xfrm>
            <a:off x="199085" y="6378786"/>
            <a:ext cx="10841449" cy="373381"/>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1219170" rtl="0" eaLnBrk="0" fontAlgn="base" latinLnBrk="0" hangingPunct="0">
              <a:lnSpc>
                <a:spcPct val="100000"/>
              </a:lnSpc>
              <a:spcBef>
                <a:spcPts val="0"/>
              </a:spcBef>
              <a:spcAft>
                <a:spcPct val="0"/>
              </a:spcAft>
              <a:buClr>
                <a:srgbClr val="B50D0D"/>
              </a:buClr>
              <a:buSzPct val="100000"/>
              <a:buFont typeface="Wingdings" pitchFamily="-1" charset="2"/>
              <a:buNone/>
              <a:tabLst/>
              <a:defRPr sz="1600" b="0" i="0" baseline="0">
                <a:solidFill>
                  <a:srgbClr val="000000"/>
                </a:solidFill>
                <a:latin typeface="Garamond" panose="02020404030301010803" pitchFamily="18" charset="0"/>
                <a:cs typeface="Calibri"/>
              </a:defRPr>
            </a:lvl1pPr>
            <a:lvl2pPr marL="999042" indent="-541853">
              <a:spcBef>
                <a:spcPts val="0"/>
              </a:spcBef>
              <a:buClr>
                <a:srgbClr val="B50D0D"/>
              </a:buClr>
              <a:buFont typeface="Lucida Grande"/>
              <a:buNone/>
              <a:defRPr sz="1333">
                <a:latin typeface="Georgia"/>
                <a:cs typeface="Georgia"/>
              </a:defRPr>
            </a:lvl2pPr>
            <a:lvl3pPr marL="1066773" indent="457189">
              <a:spcBef>
                <a:spcPts val="0"/>
              </a:spcBef>
              <a:buClr>
                <a:srgbClr val="B50D0D"/>
              </a:buClr>
              <a:buNone/>
              <a:defRPr sz="1333" baseline="0">
                <a:latin typeface="Georgia"/>
                <a:cs typeface="Georgia"/>
              </a:defRPr>
            </a:lvl3pPr>
            <a:lvl4pPr>
              <a:buClr>
                <a:srgbClr val="B50D0D"/>
              </a:buClr>
              <a:defRPr sz="3733"/>
            </a:lvl4pPr>
            <a:lvl5pPr>
              <a:buClr>
                <a:srgbClr val="B50D0D"/>
              </a:buClr>
              <a:defRPr sz="3733"/>
            </a:lvl5pPr>
          </a:lstStyle>
          <a:p>
            <a:pPr lvl="0"/>
            <a:r>
              <a:rPr lang="en-US"/>
              <a:t>Click to add source information</a:t>
            </a:r>
          </a:p>
        </p:txBody>
      </p:sp>
      <p:pic>
        <p:nvPicPr>
          <p:cNvPr id="6" name="Content Placeholder 16" descr="A picture containing logo&#10;&#10;Description automatically generated">
            <a:extLst>
              <a:ext uri="{FF2B5EF4-FFF2-40B4-BE49-F238E27FC236}">
                <a16:creationId xmlns:a16="http://schemas.microsoft.com/office/drawing/2014/main" id="{FAE110FE-DDFC-ED43-B464-3C7DD6A35858}"/>
              </a:ext>
            </a:extLst>
          </p:cNvPr>
          <p:cNvPicPr>
            <a:picLocks noChangeAspect="1"/>
          </p:cNvPicPr>
          <p:nvPr userDrawn="1"/>
        </p:nvPicPr>
        <p:blipFill>
          <a:blip r:embed="rId2"/>
          <a:stretch>
            <a:fillRect/>
          </a:stretch>
        </p:blipFill>
        <p:spPr>
          <a:xfrm>
            <a:off x="8091003" y="-548476"/>
            <a:ext cx="4580472" cy="2282919"/>
          </a:xfrm>
          <a:prstGeom prst="rect">
            <a:avLst/>
          </a:prstGeom>
          <a:ln>
            <a:noFill/>
          </a:ln>
        </p:spPr>
      </p:pic>
    </p:spTree>
    <p:extLst>
      <p:ext uri="{BB962C8B-B14F-4D97-AF65-F5344CB8AC3E}">
        <p14:creationId xmlns:p14="http://schemas.microsoft.com/office/powerpoint/2010/main" val="348262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4"/>
            <a:ext cx="2743200" cy="365125"/>
          </a:xfrm>
          <a:prstGeom prst="rect">
            <a:avLst/>
          </a:prstGeom>
        </p:spPr>
        <p:txBody>
          <a:bodyPr/>
          <a:lstStyle/>
          <a:p>
            <a:fld id="{677997C7-13E0-C341-B6BC-EA8705605230}" type="datetimeFigureOut">
              <a:rPr lang="en-US" smtClean="0"/>
              <a:t>6/5/2024</a:t>
            </a:fld>
            <a:endParaRPr lang="en-US"/>
          </a:p>
        </p:txBody>
      </p:sp>
      <p:sp>
        <p:nvSpPr>
          <p:cNvPr id="3" name="Footer Placeholder 2"/>
          <p:cNvSpPr>
            <a:spLocks noGrp="1"/>
          </p:cNvSpPr>
          <p:nvPr>
            <p:ph type="ftr" sz="quarter" idx="11"/>
          </p:nvPr>
        </p:nvSpPr>
        <p:spPr>
          <a:xfrm>
            <a:off x="4038600" y="6492873"/>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87628A2-48B7-5847-AA6A-874747AEF2A4}" type="slidenum">
              <a:rPr lang="en-US" smtClean="0"/>
              <a:t>‹#›</a:t>
            </a:fld>
            <a:endParaRPr lang="en-US"/>
          </a:p>
        </p:txBody>
      </p:sp>
    </p:spTree>
    <p:extLst>
      <p:ext uri="{BB962C8B-B14F-4D97-AF65-F5344CB8AC3E}">
        <p14:creationId xmlns:p14="http://schemas.microsoft.com/office/powerpoint/2010/main" val="53976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382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7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3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2" Type="http://schemas.openxmlformats.org/officeDocument/2006/relationships/image" Target="../media/image63.png"/><Relationship Id="rId16"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5.tiff"/><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4.png"/></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3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2" Type="http://schemas.openxmlformats.org/officeDocument/2006/relationships/image" Target="../media/image63.png"/><Relationship Id="rId16"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5.tiff"/><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energyinstitute.jhu.edu/energy-minor/" TargetMode="Externa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hyperlink" Target="mailto:susanna.thon@jhu.edu" TargetMode="External"/><Relationship Id="rId2" Type="http://schemas.openxmlformats.org/officeDocument/2006/relationships/hyperlink" Target="mailto:jerry.burgess@jhu.edu" TargetMode="External"/><Relationship Id="rId1" Type="http://schemas.openxmlformats.org/officeDocument/2006/relationships/slideLayout" Target="../slideLayouts/slideLayout2.xml"/><Relationship Id="rId4" Type="http://schemas.openxmlformats.org/officeDocument/2006/relationships/hyperlink" Target="https://energyinstitute.jhu.edu/energy-mino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emf"/><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jpe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jpe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B5100DC-8C39-294B-AADC-11AB86F33A84}"/>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25E8BCB-EE23-FE42-BB3E-357E3FBB5023}"/>
              </a:ext>
            </a:extLst>
          </p:cNvPr>
          <p:cNvSpPr txBox="1"/>
          <p:nvPr/>
        </p:nvSpPr>
        <p:spPr>
          <a:xfrm>
            <a:off x="479503" y="3429000"/>
            <a:ext cx="6222380" cy="12311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aramond" panose="02020404030301010803" pitchFamily="18" charset="0"/>
              </a:rPr>
              <a:t>ROSEI Overview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200" cap="none" spc="0" normalizeH="0" baseline="0" noProof="0" dirty="0">
              <a:ln>
                <a:noFill/>
              </a:ln>
              <a:solidFill>
                <a:prstClr val="white"/>
              </a:solidFill>
              <a:effectLst/>
              <a:uLnTx/>
              <a:uFillTx/>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pitchFamily="18" charset="0"/>
            </a:endParaRPr>
          </a:p>
        </p:txBody>
      </p:sp>
    </p:spTree>
    <p:extLst>
      <p:ext uri="{BB962C8B-B14F-4D97-AF65-F5344CB8AC3E}">
        <p14:creationId xmlns:p14="http://schemas.microsoft.com/office/powerpoint/2010/main" val="1762775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0E6A-EB77-1095-5953-B96940659194}"/>
              </a:ext>
            </a:extLst>
          </p:cNvPr>
          <p:cNvSpPr>
            <a:spLocks noGrp="1"/>
          </p:cNvSpPr>
          <p:nvPr>
            <p:ph type="title"/>
          </p:nvPr>
        </p:nvSpPr>
        <p:spPr/>
        <p:txBody>
          <a:bodyPr/>
          <a:lstStyle/>
          <a:p>
            <a:r>
              <a:rPr lang="en-US"/>
              <a:t>Wind</a:t>
            </a:r>
          </a:p>
        </p:txBody>
      </p:sp>
      <p:pic>
        <p:nvPicPr>
          <p:cNvPr id="4" name="Picture 6">
            <a:extLst>
              <a:ext uri="{FF2B5EF4-FFF2-40B4-BE49-F238E27FC236}">
                <a16:creationId xmlns:a16="http://schemas.microsoft.com/office/drawing/2014/main" id="{98C1EF2E-B4AA-0CAD-96FB-F31957F69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508" y="-3176"/>
            <a:ext cx="8936492" cy="5957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3936BA-00CD-C89B-41EC-52E229803340}"/>
              </a:ext>
            </a:extLst>
          </p:cNvPr>
          <p:cNvSpPr txBox="1"/>
          <p:nvPr/>
        </p:nvSpPr>
        <p:spPr>
          <a:xfrm>
            <a:off x="3464996" y="261257"/>
            <a:ext cx="3629391" cy="2585323"/>
          </a:xfrm>
          <a:prstGeom prst="rect">
            <a:avLst/>
          </a:prstGeom>
          <a:noFill/>
        </p:spPr>
        <p:txBody>
          <a:bodyPr wrap="none" rtlCol="0">
            <a:spAutoFit/>
          </a:bodyPr>
          <a:lstStyle/>
          <a:p>
            <a:r>
              <a:rPr lang="en-US">
                <a:solidFill>
                  <a:schemeClr val="bg1"/>
                </a:solidFill>
                <a:latin typeface="Garamond" panose="02020404030301010803" pitchFamily="18" charset="0"/>
              </a:rPr>
              <a:t>Atmospheric science, fluids, electrical</a:t>
            </a:r>
          </a:p>
          <a:p>
            <a:r>
              <a:rPr lang="en-US">
                <a:solidFill>
                  <a:schemeClr val="bg1"/>
                </a:solidFill>
                <a:latin typeface="Garamond" panose="02020404030301010803" pitchFamily="18" charset="0"/>
              </a:rPr>
              <a:t>mechanical, and civil engineering for</a:t>
            </a:r>
          </a:p>
          <a:p>
            <a:r>
              <a:rPr lang="en-US">
                <a:solidFill>
                  <a:schemeClr val="bg1"/>
                </a:solidFill>
                <a:latin typeface="Garamond" panose="02020404030301010803" pitchFamily="18" charset="0"/>
              </a:rPr>
              <a:t>efficient, scaled, reliable, renewable</a:t>
            </a:r>
          </a:p>
          <a:p>
            <a:r>
              <a:rPr lang="en-US">
                <a:solidFill>
                  <a:schemeClr val="bg1"/>
                </a:solidFill>
                <a:latin typeface="Garamond" panose="02020404030301010803" pitchFamily="18" charset="0"/>
              </a:rPr>
              <a:t>power</a:t>
            </a:r>
          </a:p>
          <a:p>
            <a:endParaRPr lang="en-US">
              <a:solidFill>
                <a:schemeClr val="bg1"/>
              </a:solidFill>
              <a:latin typeface="Garamond" panose="02020404030301010803" pitchFamily="18" charset="0"/>
            </a:endParaRPr>
          </a:p>
          <a:p>
            <a:r>
              <a:rPr lang="en-US">
                <a:solidFill>
                  <a:schemeClr val="bg1"/>
                </a:solidFill>
                <a:latin typeface="Garamond" panose="02020404030301010803" pitchFamily="18" charset="0"/>
              </a:rPr>
              <a:t>ROSEI researchers work with national</a:t>
            </a:r>
          </a:p>
          <a:p>
            <a:r>
              <a:rPr lang="en-US">
                <a:solidFill>
                  <a:schemeClr val="bg1"/>
                </a:solidFill>
                <a:latin typeface="Garamond" panose="02020404030301010803" pitchFamily="18" charset="0"/>
              </a:rPr>
              <a:t>labs and major OEMs to advance</a:t>
            </a:r>
          </a:p>
          <a:p>
            <a:r>
              <a:rPr lang="en-US">
                <a:solidFill>
                  <a:schemeClr val="bg1"/>
                </a:solidFill>
                <a:latin typeface="Garamond" panose="02020404030301010803" pitchFamily="18" charset="0"/>
              </a:rPr>
              <a:t>controls, towers and solutions that</a:t>
            </a:r>
          </a:p>
          <a:p>
            <a:r>
              <a:rPr lang="en-US">
                <a:solidFill>
                  <a:schemeClr val="bg1"/>
                </a:solidFill>
                <a:latin typeface="Garamond" panose="02020404030301010803" pitchFamily="18" charset="0"/>
              </a:rPr>
              <a:t>scale today for global needs</a:t>
            </a:r>
          </a:p>
        </p:txBody>
      </p:sp>
      <p:pic>
        <p:nvPicPr>
          <p:cNvPr id="3074" name="Picture 2" descr="Pacific Northwest National Laboratory | RaDIATE Collaboration">
            <a:extLst>
              <a:ext uri="{FF2B5EF4-FFF2-40B4-BE49-F238E27FC236}">
                <a16:creationId xmlns:a16="http://schemas.microsoft.com/office/drawing/2014/main" id="{3503F6F7-2B08-FD09-087D-2C8594F76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4233487"/>
            <a:ext cx="1847850" cy="1098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116389A-4A95-89D4-BC10-A445BA550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5307730"/>
            <a:ext cx="1847850" cy="5326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eystone">
            <a:extLst>
              <a:ext uri="{FF2B5EF4-FFF2-40B4-BE49-F238E27FC236}">
                <a16:creationId xmlns:a16="http://schemas.microsoft.com/office/drawing/2014/main" id="{52BF9163-9D22-40F8-D1A1-0A3E4F5F3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44" y="3031152"/>
            <a:ext cx="2465784" cy="606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ES-JHU-windfarm.jpg">
            <a:extLst>
              <a:ext uri="{FF2B5EF4-FFF2-40B4-BE49-F238E27FC236}">
                <a16:creationId xmlns:a16="http://schemas.microsoft.com/office/drawing/2014/main" id="{CF4352FB-0988-A989-6E79-03D799A6B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18" y="1145384"/>
            <a:ext cx="2568036" cy="1674806"/>
          </a:xfrm>
          <a:prstGeom prst="rect">
            <a:avLst/>
          </a:prstGeom>
        </p:spPr>
      </p:pic>
      <p:pic>
        <p:nvPicPr>
          <p:cNvPr id="3080" name="Picture 8" descr="GE Vernova Logo, symbol, meaning, history, PNG, brand">
            <a:extLst>
              <a:ext uri="{FF2B5EF4-FFF2-40B4-BE49-F238E27FC236}">
                <a16:creationId xmlns:a16="http://schemas.microsoft.com/office/drawing/2014/main" id="{71A712DC-FDCD-3614-A75A-E2FF858D75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185" b="27615"/>
          <a:stretch/>
        </p:blipFill>
        <p:spPr bwMode="auto">
          <a:xfrm>
            <a:off x="228075" y="3665997"/>
            <a:ext cx="2796721" cy="7436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43D611-65A5-0E34-4A05-6DA6E871D032}"/>
              </a:ext>
            </a:extLst>
          </p:cNvPr>
          <p:cNvSpPr txBox="1"/>
          <p:nvPr/>
        </p:nvSpPr>
        <p:spPr>
          <a:xfrm>
            <a:off x="297146" y="1134498"/>
            <a:ext cx="2239524" cy="307777"/>
          </a:xfrm>
          <a:prstGeom prst="rect">
            <a:avLst/>
          </a:prstGeom>
          <a:noFill/>
        </p:spPr>
        <p:txBody>
          <a:bodyPr wrap="none" rtlCol="0">
            <a:spAutoFit/>
          </a:bodyPr>
          <a:lstStyle/>
          <a:p>
            <a:r>
              <a:rPr lang="en-US" sz="1400">
                <a:solidFill>
                  <a:schemeClr val="bg1"/>
                </a:solidFill>
                <a:latin typeface="Garamond" panose="02020404030301010803" pitchFamily="18" charset="0"/>
              </a:rPr>
              <a:t>ROSEI wind farm simulation</a:t>
            </a:r>
          </a:p>
        </p:txBody>
      </p:sp>
    </p:spTree>
    <p:extLst>
      <p:ext uri="{BB962C8B-B14F-4D97-AF65-F5344CB8AC3E}">
        <p14:creationId xmlns:p14="http://schemas.microsoft.com/office/powerpoint/2010/main" val="1543270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9696-2B8E-F603-D396-414DD7253D49}"/>
              </a:ext>
            </a:extLst>
          </p:cNvPr>
          <p:cNvSpPr>
            <a:spLocks noGrp="1"/>
          </p:cNvSpPr>
          <p:nvPr>
            <p:ph type="title"/>
          </p:nvPr>
        </p:nvSpPr>
        <p:spPr/>
        <p:txBody>
          <a:bodyPr/>
          <a:lstStyle/>
          <a:p>
            <a:r>
              <a:rPr lang="en-US"/>
              <a:t>Grid</a:t>
            </a:r>
          </a:p>
        </p:txBody>
      </p:sp>
      <p:pic>
        <p:nvPicPr>
          <p:cNvPr id="4" name="Picture 8">
            <a:extLst>
              <a:ext uri="{FF2B5EF4-FFF2-40B4-BE49-F238E27FC236}">
                <a16:creationId xmlns:a16="http://schemas.microsoft.com/office/drawing/2014/main" id="{EB204DB2-8ABF-F4F7-F4E5-59BE4A704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508" y="-3176"/>
            <a:ext cx="8936492" cy="5957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B6A935C-3BF0-3F06-9227-3B4B42AA730F}"/>
              </a:ext>
            </a:extLst>
          </p:cNvPr>
          <p:cNvSpPr txBox="1"/>
          <p:nvPr/>
        </p:nvSpPr>
        <p:spPr>
          <a:xfrm>
            <a:off x="7195457" y="97972"/>
            <a:ext cx="4862816" cy="2862322"/>
          </a:xfrm>
          <a:prstGeom prst="rect">
            <a:avLst/>
          </a:prstGeom>
          <a:noFill/>
        </p:spPr>
        <p:txBody>
          <a:bodyPr wrap="square" rtlCol="0">
            <a:spAutoFit/>
          </a:bodyPr>
          <a:lstStyle/>
          <a:p>
            <a:pPr algn="r"/>
            <a:r>
              <a:rPr lang="en-US">
                <a:solidFill>
                  <a:schemeClr val="bg1"/>
                </a:solidFill>
                <a:latin typeface="Garamond" panose="02020404030301010803" pitchFamily="18" charset="0"/>
              </a:rPr>
              <a:t>Power engineers, systems engineers, economists</a:t>
            </a:r>
          </a:p>
          <a:p>
            <a:pPr algn="r"/>
            <a:r>
              <a:rPr lang="en-US">
                <a:solidFill>
                  <a:schemeClr val="bg1"/>
                </a:solidFill>
                <a:latin typeface="Garamond" panose="02020404030301010803" pitchFamily="18" charset="0"/>
              </a:rPr>
              <a:t> and policymakers working towards full </a:t>
            </a:r>
          </a:p>
          <a:p>
            <a:pPr algn="r"/>
            <a:r>
              <a:rPr lang="en-US">
                <a:solidFill>
                  <a:schemeClr val="bg1"/>
                </a:solidFill>
                <a:latin typeface="Garamond" panose="02020404030301010803" pitchFamily="18" charset="0"/>
              </a:rPr>
              <a:t>electrification with renewable power and a transformed grid</a:t>
            </a:r>
          </a:p>
          <a:p>
            <a:pPr algn="r"/>
            <a:endParaRPr lang="en-US">
              <a:solidFill>
                <a:schemeClr val="bg1"/>
              </a:solidFill>
              <a:latin typeface="Garamond" panose="02020404030301010803" pitchFamily="18" charset="0"/>
            </a:endParaRPr>
          </a:p>
          <a:p>
            <a:pPr algn="r"/>
            <a:r>
              <a:rPr lang="en-US">
                <a:solidFill>
                  <a:schemeClr val="bg1"/>
                </a:solidFill>
                <a:latin typeface="Garamond" panose="02020404030301010803" pitchFamily="18" charset="0"/>
              </a:rPr>
              <a:t>ROSEI researchers established an NSF global climate change center and partner with ISOs to supply engineering and market solutions for a massively scaled up and dynamic power grid to deliver reliable power in an equitable fashion</a:t>
            </a:r>
          </a:p>
        </p:txBody>
      </p:sp>
      <p:pic>
        <p:nvPicPr>
          <p:cNvPr id="7" name="Picture 6">
            <a:extLst>
              <a:ext uri="{FF2B5EF4-FFF2-40B4-BE49-F238E27FC236}">
                <a16:creationId xmlns:a16="http://schemas.microsoft.com/office/drawing/2014/main" id="{61D22BF5-DFDA-96EB-663F-00136B34E98F}"/>
              </a:ext>
            </a:extLst>
          </p:cNvPr>
          <p:cNvPicPr>
            <a:picLocks noChangeAspect="1"/>
          </p:cNvPicPr>
          <p:nvPr/>
        </p:nvPicPr>
        <p:blipFill>
          <a:blip r:embed="rId3"/>
          <a:stretch>
            <a:fillRect/>
          </a:stretch>
        </p:blipFill>
        <p:spPr>
          <a:xfrm>
            <a:off x="397207" y="1253294"/>
            <a:ext cx="2391346" cy="1409094"/>
          </a:xfrm>
          <a:prstGeom prst="rect">
            <a:avLst/>
          </a:prstGeom>
        </p:spPr>
      </p:pic>
      <p:sp>
        <p:nvSpPr>
          <p:cNvPr id="8" name="TextBox 7">
            <a:extLst>
              <a:ext uri="{FF2B5EF4-FFF2-40B4-BE49-F238E27FC236}">
                <a16:creationId xmlns:a16="http://schemas.microsoft.com/office/drawing/2014/main" id="{6F70FA07-CA02-977E-A495-397380A614B7}"/>
              </a:ext>
            </a:extLst>
          </p:cNvPr>
          <p:cNvSpPr txBox="1"/>
          <p:nvPr/>
        </p:nvSpPr>
        <p:spPr>
          <a:xfrm>
            <a:off x="597372" y="2080761"/>
            <a:ext cx="2056332" cy="523220"/>
          </a:xfrm>
          <a:prstGeom prst="rect">
            <a:avLst/>
          </a:prstGeom>
          <a:noFill/>
        </p:spPr>
        <p:txBody>
          <a:bodyPr wrap="none" rtlCol="0">
            <a:spAutoFit/>
          </a:bodyPr>
          <a:lstStyle/>
          <a:p>
            <a:r>
              <a:rPr lang="en-US" sz="1400" b="0" i="0" u="none" strike="noStrike">
                <a:solidFill>
                  <a:schemeClr val="bg1"/>
                </a:solidFill>
                <a:effectLst/>
                <a:latin typeface="+mj-lt"/>
              </a:rPr>
              <a:t>Electric Power Innovation </a:t>
            </a:r>
          </a:p>
          <a:p>
            <a:r>
              <a:rPr lang="en-US" sz="1400" b="0" i="0" u="none" strike="noStrike">
                <a:solidFill>
                  <a:schemeClr val="bg1"/>
                </a:solidFill>
                <a:effectLst/>
                <a:latin typeface="+mj-lt"/>
              </a:rPr>
              <a:t>for a Carbon-free Society</a:t>
            </a:r>
            <a:endParaRPr lang="en-US" sz="1400">
              <a:solidFill>
                <a:schemeClr val="bg1"/>
              </a:solidFill>
              <a:latin typeface="+mj-lt"/>
            </a:endParaRPr>
          </a:p>
        </p:txBody>
      </p:sp>
      <p:cxnSp>
        <p:nvCxnSpPr>
          <p:cNvPr id="10" name="Straight Connector 9">
            <a:extLst>
              <a:ext uri="{FF2B5EF4-FFF2-40B4-BE49-F238E27FC236}">
                <a16:creationId xmlns:a16="http://schemas.microsoft.com/office/drawing/2014/main" id="{C65688DB-D3C7-CFE7-A56C-7A887CE9F85D}"/>
              </a:ext>
            </a:extLst>
          </p:cNvPr>
          <p:cNvCxnSpPr/>
          <p:nvPr/>
        </p:nvCxnSpPr>
        <p:spPr>
          <a:xfrm>
            <a:off x="672367" y="2102533"/>
            <a:ext cx="19281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7A11FC49-D777-46D9-9680-6D35CEB59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49" y="2975654"/>
            <a:ext cx="2069932" cy="1028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D3B1BD7-9ED2-533E-93ED-EFD2E9F9C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28" y="4161486"/>
            <a:ext cx="1243343" cy="13572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E1AC5B5-A657-8BFD-D0A5-DA5177D79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104" y="4452598"/>
            <a:ext cx="1282887" cy="1028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BC88975-B42A-53E8-15B7-B7EF2EA2B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397" y="1290640"/>
            <a:ext cx="376388" cy="376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836CBF-3102-AFA6-849A-BE4F451A8853}"/>
              </a:ext>
            </a:extLst>
          </p:cNvPr>
          <p:cNvSpPr txBox="1"/>
          <p:nvPr/>
        </p:nvSpPr>
        <p:spPr>
          <a:xfrm>
            <a:off x="785367" y="1328223"/>
            <a:ext cx="1997663" cy="338554"/>
          </a:xfrm>
          <a:prstGeom prst="rect">
            <a:avLst/>
          </a:prstGeom>
          <a:noFill/>
        </p:spPr>
        <p:txBody>
          <a:bodyPr wrap="none" rtlCol="0">
            <a:spAutoFit/>
          </a:bodyPr>
          <a:lstStyle/>
          <a:p>
            <a:r>
              <a:rPr lang="en-US" sz="1600" b="1">
                <a:solidFill>
                  <a:schemeClr val="bg1"/>
                </a:solidFill>
                <a:latin typeface="Arial" panose="020B0604020202020204" pitchFamily="34" charset="0"/>
                <a:cs typeface="Arial" panose="020B0604020202020204" pitchFamily="34" charset="0"/>
              </a:rPr>
              <a:t>NSF Global Center</a:t>
            </a:r>
          </a:p>
        </p:txBody>
      </p:sp>
    </p:spTree>
    <p:extLst>
      <p:ext uri="{BB962C8B-B14F-4D97-AF65-F5344CB8AC3E}">
        <p14:creationId xmlns:p14="http://schemas.microsoft.com/office/powerpoint/2010/main" val="1305080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B2D7-54FE-6E18-233D-B2A1915AD038}"/>
              </a:ext>
            </a:extLst>
          </p:cNvPr>
          <p:cNvSpPr>
            <a:spLocks noGrp="1"/>
          </p:cNvSpPr>
          <p:nvPr>
            <p:ph type="title"/>
          </p:nvPr>
        </p:nvSpPr>
        <p:spPr/>
        <p:txBody>
          <a:bodyPr/>
          <a:lstStyle/>
          <a:p>
            <a:r>
              <a:rPr lang="en-US"/>
              <a:t>ROSEI Awards, People, Events &amp; More</a:t>
            </a:r>
          </a:p>
        </p:txBody>
      </p:sp>
      <p:pic>
        <p:nvPicPr>
          <p:cNvPr id="6" name="Picture 5">
            <a:extLst>
              <a:ext uri="{FF2B5EF4-FFF2-40B4-BE49-F238E27FC236}">
                <a16:creationId xmlns:a16="http://schemas.microsoft.com/office/drawing/2014/main" id="{FAAE3DDB-2E7B-8F69-9383-ABD2BA43785E}"/>
              </a:ext>
            </a:extLst>
          </p:cNvPr>
          <p:cNvPicPr>
            <a:picLocks noChangeAspect="1"/>
          </p:cNvPicPr>
          <p:nvPr/>
        </p:nvPicPr>
        <p:blipFill>
          <a:blip r:embed="rId2"/>
          <a:stretch>
            <a:fillRect/>
          </a:stretch>
        </p:blipFill>
        <p:spPr>
          <a:xfrm>
            <a:off x="419100" y="1099936"/>
            <a:ext cx="1828800" cy="2537138"/>
          </a:xfrm>
          <a:prstGeom prst="rect">
            <a:avLst/>
          </a:prstGeom>
        </p:spPr>
      </p:pic>
      <p:pic>
        <p:nvPicPr>
          <p:cNvPr id="7" name="Picture 6">
            <a:extLst>
              <a:ext uri="{FF2B5EF4-FFF2-40B4-BE49-F238E27FC236}">
                <a16:creationId xmlns:a16="http://schemas.microsoft.com/office/drawing/2014/main" id="{90A6AA1C-941B-938A-03E8-FA561C1025DA}"/>
              </a:ext>
            </a:extLst>
          </p:cNvPr>
          <p:cNvPicPr>
            <a:picLocks noChangeAspect="1"/>
          </p:cNvPicPr>
          <p:nvPr/>
        </p:nvPicPr>
        <p:blipFill>
          <a:blip r:embed="rId3"/>
          <a:stretch>
            <a:fillRect/>
          </a:stretch>
        </p:blipFill>
        <p:spPr>
          <a:xfrm>
            <a:off x="2342142" y="1099936"/>
            <a:ext cx="1828800" cy="2537138"/>
          </a:xfrm>
          <a:prstGeom prst="rect">
            <a:avLst/>
          </a:prstGeom>
        </p:spPr>
      </p:pic>
      <p:pic>
        <p:nvPicPr>
          <p:cNvPr id="8" name="Picture 7">
            <a:extLst>
              <a:ext uri="{FF2B5EF4-FFF2-40B4-BE49-F238E27FC236}">
                <a16:creationId xmlns:a16="http://schemas.microsoft.com/office/drawing/2014/main" id="{2B7B34CD-CD3F-F122-EC23-B214695D0380}"/>
              </a:ext>
            </a:extLst>
          </p:cNvPr>
          <p:cNvPicPr>
            <a:picLocks noChangeAspect="1"/>
          </p:cNvPicPr>
          <p:nvPr/>
        </p:nvPicPr>
        <p:blipFill>
          <a:blip r:embed="rId4"/>
          <a:stretch>
            <a:fillRect/>
          </a:stretch>
        </p:blipFill>
        <p:spPr>
          <a:xfrm>
            <a:off x="4265184" y="1099936"/>
            <a:ext cx="1828800" cy="2678806"/>
          </a:xfrm>
          <a:prstGeom prst="rect">
            <a:avLst/>
          </a:prstGeom>
        </p:spPr>
      </p:pic>
      <p:pic>
        <p:nvPicPr>
          <p:cNvPr id="9" name="Picture 8">
            <a:extLst>
              <a:ext uri="{FF2B5EF4-FFF2-40B4-BE49-F238E27FC236}">
                <a16:creationId xmlns:a16="http://schemas.microsoft.com/office/drawing/2014/main" id="{E2CC40E7-0873-687D-E142-FB60C011F94B}"/>
              </a:ext>
            </a:extLst>
          </p:cNvPr>
          <p:cNvPicPr>
            <a:picLocks noChangeAspect="1"/>
          </p:cNvPicPr>
          <p:nvPr/>
        </p:nvPicPr>
        <p:blipFill>
          <a:blip r:embed="rId5"/>
          <a:stretch>
            <a:fillRect/>
          </a:stretch>
        </p:blipFill>
        <p:spPr>
          <a:xfrm>
            <a:off x="8111268" y="1099936"/>
            <a:ext cx="1828800" cy="2240924"/>
          </a:xfrm>
          <a:prstGeom prst="rect">
            <a:avLst/>
          </a:prstGeom>
        </p:spPr>
      </p:pic>
      <p:pic>
        <p:nvPicPr>
          <p:cNvPr id="10" name="Picture 9">
            <a:extLst>
              <a:ext uri="{FF2B5EF4-FFF2-40B4-BE49-F238E27FC236}">
                <a16:creationId xmlns:a16="http://schemas.microsoft.com/office/drawing/2014/main" id="{CF45CF1C-BC0C-683F-3A58-CE2D7DC566F9}"/>
              </a:ext>
            </a:extLst>
          </p:cNvPr>
          <p:cNvPicPr>
            <a:picLocks noChangeAspect="1"/>
          </p:cNvPicPr>
          <p:nvPr/>
        </p:nvPicPr>
        <p:blipFill>
          <a:blip r:embed="rId6"/>
          <a:stretch>
            <a:fillRect/>
          </a:stretch>
        </p:blipFill>
        <p:spPr>
          <a:xfrm>
            <a:off x="10034309" y="1099936"/>
            <a:ext cx="1828800" cy="2240924"/>
          </a:xfrm>
          <a:prstGeom prst="rect">
            <a:avLst/>
          </a:prstGeom>
        </p:spPr>
      </p:pic>
      <p:pic>
        <p:nvPicPr>
          <p:cNvPr id="11" name="Picture 10">
            <a:extLst>
              <a:ext uri="{FF2B5EF4-FFF2-40B4-BE49-F238E27FC236}">
                <a16:creationId xmlns:a16="http://schemas.microsoft.com/office/drawing/2014/main" id="{5124EEAA-02A5-8E42-2695-EB2ACCC56BA1}"/>
              </a:ext>
            </a:extLst>
          </p:cNvPr>
          <p:cNvPicPr>
            <a:picLocks noChangeAspect="1"/>
          </p:cNvPicPr>
          <p:nvPr/>
        </p:nvPicPr>
        <p:blipFill>
          <a:blip r:embed="rId7"/>
          <a:stretch>
            <a:fillRect/>
          </a:stretch>
        </p:blipFill>
        <p:spPr>
          <a:xfrm>
            <a:off x="419100" y="3837276"/>
            <a:ext cx="1828800" cy="2240924"/>
          </a:xfrm>
          <a:prstGeom prst="rect">
            <a:avLst/>
          </a:prstGeom>
        </p:spPr>
      </p:pic>
      <p:pic>
        <p:nvPicPr>
          <p:cNvPr id="12" name="Picture 11">
            <a:extLst>
              <a:ext uri="{FF2B5EF4-FFF2-40B4-BE49-F238E27FC236}">
                <a16:creationId xmlns:a16="http://schemas.microsoft.com/office/drawing/2014/main" id="{4BD2CFC2-AD62-B717-0116-DB15AFF6C0D1}"/>
              </a:ext>
            </a:extLst>
          </p:cNvPr>
          <p:cNvPicPr>
            <a:picLocks noChangeAspect="1"/>
          </p:cNvPicPr>
          <p:nvPr/>
        </p:nvPicPr>
        <p:blipFill>
          <a:blip r:embed="rId8"/>
          <a:stretch>
            <a:fillRect/>
          </a:stretch>
        </p:blipFill>
        <p:spPr>
          <a:xfrm>
            <a:off x="2342142" y="3837276"/>
            <a:ext cx="1828800" cy="2240924"/>
          </a:xfrm>
          <a:prstGeom prst="rect">
            <a:avLst/>
          </a:prstGeom>
        </p:spPr>
      </p:pic>
      <p:pic>
        <p:nvPicPr>
          <p:cNvPr id="13" name="Picture 12">
            <a:extLst>
              <a:ext uri="{FF2B5EF4-FFF2-40B4-BE49-F238E27FC236}">
                <a16:creationId xmlns:a16="http://schemas.microsoft.com/office/drawing/2014/main" id="{981F784B-10C0-D2A4-69D2-1278A240EF4C}"/>
              </a:ext>
            </a:extLst>
          </p:cNvPr>
          <p:cNvPicPr>
            <a:picLocks noChangeAspect="1"/>
          </p:cNvPicPr>
          <p:nvPr/>
        </p:nvPicPr>
        <p:blipFill>
          <a:blip r:embed="rId9"/>
          <a:stretch>
            <a:fillRect/>
          </a:stretch>
        </p:blipFill>
        <p:spPr>
          <a:xfrm>
            <a:off x="4265184" y="3837276"/>
            <a:ext cx="1828800" cy="2350394"/>
          </a:xfrm>
          <a:prstGeom prst="rect">
            <a:avLst/>
          </a:prstGeom>
        </p:spPr>
      </p:pic>
      <p:pic>
        <p:nvPicPr>
          <p:cNvPr id="14" name="Picture 13">
            <a:extLst>
              <a:ext uri="{FF2B5EF4-FFF2-40B4-BE49-F238E27FC236}">
                <a16:creationId xmlns:a16="http://schemas.microsoft.com/office/drawing/2014/main" id="{364631E8-DBBD-701C-9927-30D82C8582E8}"/>
              </a:ext>
            </a:extLst>
          </p:cNvPr>
          <p:cNvPicPr>
            <a:picLocks noChangeAspect="1"/>
          </p:cNvPicPr>
          <p:nvPr/>
        </p:nvPicPr>
        <p:blipFill>
          <a:blip r:embed="rId10"/>
          <a:stretch>
            <a:fillRect/>
          </a:stretch>
        </p:blipFill>
        <p:spPr>
          <a:xfrm>
            <a:off x="6188226" y="3837276"/>
            <a:ext cx="1828800" cy="2228045"/>
          </a:xfrm>
          <a:prstGeom prst="rect">
            <a:avLst/>
          </a:prstGeom>
        </p:spPr>
      </p:pic>
      <p:pic>
        <p:nvPicPr>
          <p:cNvPr id="15" name="Picture 14">
            <a:extLst>
              <a:ext uri="{FF2B5EF4-FFF2-40B4-BE49-F238E27FC236}">
                <a16:creationId xmlns:a16="http://schemas.microsoft.com/office/drawing/2014/main" id="{80249B20-AD84-C350-DCD4-DFDD3E221718}"/>
              </a:ext>
            </a:extLst>
          </p:cNvPr>
          <p:cNvPicPr>
            <a:picLocks noChangeAspect="1"/>
          </p:cNvPicPr>
          <p:nvPr/>
        </p:nvPicPr>
        <p:blipFill>
          <a:blip r:embed="rId11"/>
          <a:stretch>
            <a:fillRect/>
          </a:stretch>
        </p:blipFill>
        <p:spPr>
          <a:xfrm>
            <a:off x="8111268" y="3837276"/>
            <a:ext cx="1828800" cy="2704563"/>
          </a:xfrm>
          <a:prstGeom prst="rect">
            <a:avLst/>
          </a:prstGeom>
        </p:spPr>
      </p:pic>
      <p:pic>
        <p:nvPicPr>
          <p:cNvPr id="16" name="Picture 15">
            <a:extLst>
              <a:ext uri="{FF2B5EF4-FFF2-40B4-BE49-F238E27FC236}">
                <a16:creationId xmlns:a16="http://schemas.microsoft.com/office/drawing/2014/main" id="{65ECE14C-42F0-60EE-4CE1-9F2965B6B179}"/>
              </a:ext>
            </a:extLst>
          </p:cNvPr>
          <p:cNvPicPr>
            <a:picLocks noChangeAspect="1"/>
          </p:cNvPicPr>
          <p:nvPr/>
        </p:nvPicPr>
        <p:blipFill>
          <a:blip r:embed="rId12"/>
          <a:stretch>
            <a:fillRect/>
          </a:stretch>
        </p:blipFill>
        <p:spPr>
          <a:xfrm>
            <a:off x="10034309" y="3837276"/>
            <a:ext cx="1828800" cy="2537138"/>
          </a:xfrm>
          <a:prstGeom prst="rect">
            <a:avLst/>
          </a:prstGeom>
        </p:spPr>
      </p:pic>
      <p:pic>
        <p:nvPicPr>
          <p:cNvPr id="17" name="Picture 16">
            <a:extLst>
              <a:ext uri="{FF2B5EF4-FFF2-40B4-BE49-F238E27FC236}">
                <a16:creationId xmlns:a16="http://schemas.microsoft.com/office/drawing/2014/main" id="{2B8DBF66-E6CE-623D-8C48-448519086F9F}"/>
              </a:ext>
            </a:extLst>
          </p:cNvPr>
          <p:cNvPicPr>
            <a:picLocks noChangeAspect="1"/>
          </p:cNvPicPr>
          <p:nvPr/>
        </p:nvPicPr>
        <p:blipFill>
          <a:blip r:embed="rId13"/>
          <a:stretch>
            <a:fillRect/>
          </a:stretch>
        </p:blipFill>
        <p:spPr>
          <a:xfrm>
            <a:off x="6188226" y="1099936"/>
            <a:ext cx="1828800" cy="2228045"/>
          </a:xfrm>
          <a:prstGeom prst="rect">
            <a:avLst/>
          </a:prstGeom>
        </p:spPr>
      </p:pic>
    </p:spTree>
    <p:extLst>
      <p:ext uri="{BB962C8B-B14F-4D97-AF65-F5344CB8AC3E}">
        <p14:creationId xmlns:p14="http://schemas.microsoft.com/office/powerpoint/2010/main" val="3131787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061B17D-CF6C-A37D-BA9C-F632078C7C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4" r="-2" b="19888"/>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B57FB66-C944-B8AB-D207-B62367DC6A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39" r="-2" b="13809"/>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8A66EC1-5EF6-4B31-C275-66A88FE0B06F}"/>
              </a:ext>
            </a:extLst>
          </p:cNvPr>
          <p:cNvPicPr>
            <a:picLocks noChangeAspect="1"/>
          </p:cNvPicPr>
          <p:nvPr/>
        </p:nvPicPr>
        <p:blipFill rotWithShape="1">
          <a:blip r:embed="rId4"/>
          <a:srcRect r="5089" b="2"/>
          <a:stretch/>
        </p:blipFill>
        <p:spPr>
          <a:xfrm>
            <a:off x="6195373" y="321733"/>
            <a:ext cx="5674897" cy="5979074"/>
          </a:xfrm>
          <a:prstGeom prst="rect">
            <a:avLst/>
          </a:prstGeom>
        </p:spPr>
      </p:pic>
      <p:sp>
        <p:nvSpPr>
          <p:cNvPr id="10" name="AutoShape 6">
            <a:extLst>
              <a:ext uri="{FF2B5EF4-FFF2-40B4-BE49-F238E27FC236}">
                <a16:creationId xmlns:a16="http://schemas.microsoft.com/office/drawing/2014/main" id="{BF06CE11-CD99-9360-B68C-7743E5CD382E}"/>
              </a:ext>
            </a:extLst>
          </p:cNvPr>
          <p:cNvSpPr>
            <a:spLocks noChangeAspect="1" noChangeArrowheads="1"/>
          </p:cNvSpPr>
          <p:nvPr/>
        </p:nvSpPr>
        <p:spPr bwMode="auto">
          <a:xfrm>
            <a:off x="5943599" y="3276599"/>
            <a:ext cx="2242457" cy="22424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2091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6A1B-FF1A-2BEF-859B-B7A21909ED82}"/>
              </a:ext>
            </a:extLst>
          </p:cNvPr>
          <p:cNvSpPr>
            <a:spLocks noGrp="1"/>
          </p:cNvSpPr>
          <p:nvPr>
            <p:ph type="title"/>
          </p:nvPr>
        </p:nvSpPr>
        <p:spPr>
          <a:xfrm>
            <a:off x="391885" y="365125"/>
            <a:ext cx="10515600" cy="1325563"/>
          </a:xfrm>
        </p:spPr>
        <p:txBody>
          <a:bodyPr/>
          <a:lstStyle/>
          <a:p>
            <a:r>
              <a:rPr lang="en-US"/>
              <a:t>ROSEI: Translation Focus</a:t>
            </a:r>
          </a:p>
        </p:txBody>
      </p:sp>
      <p:pic>
        <p:nvPicPr>
          <p:cNvPr id="5" name="Content Placeholder 4" descr="Graphical user interface, text, application&#10;&#10;Description automatically generated">
            <a:extLst>
              <a:ext uri="{FF2B5EF4-FFF2-40B4-BE49-F238E27FC236}">
                <a16:creationId xmlns:a16="http://schemas.microsoft.com/office/drawing/2014/main" id="{7C7ED0EC-1846-CBD1-58F4-1F0B078F6CA4}"/>
              </a:ext>
            </a:extLst>
          </p:cNvPr>
          <p:cNvPicPr>
            <a:picLocks noGrp="1" noChangeAspect="1"/>
          </p:cNvPicPr>
          <p:nvPr>
            <p:ph idx="1"/>
          </p:nvPr>
        </p:nvPicPr>
        <p:blipFill>
          <a:blip r:embed="rId2"/>
          <a:stretch>
            <a:fillRect/>
          </a:stretch>
        </p:blipFill>
        <p:spPr>
          <a:xfrm>
            <a:off x="5967820" y="1354978"/>
            <a:ext cx="5554501" cy="4351338"/>
          </a:xfrm>
        </p:spPr>
      </p:pic>
      <p:sp>
        <p:nvSpPr>
          <p:cNvPr id="3" name="TextBox 2">
            <a:extLst>
              <a:ext uri="{FF2B5EF4-FFF2-40B4-BE49-F238E27FC236}">
                <a16:creationId xmlns:a16="http://schemas.microsoft.com/office/drawing/2014/main" id="{95C8D23D-3D9C-0451-CF92-7FB833A0FBBC}"/>
              </a:ext>
            </a:extLst>
          </p:cNvPr>
          <p:cNvSpPr txBox="1"/>
          <p:nvPr/>
        </p:nvSpPr>
        <p:spPr>
          <a:xfrm>
            <a:off x="655198" y="1238271"/>
            <a:ext cx="4959790" cy="4401205"/>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Garamond" panose="02020404030301010803" pitchFamily="18" charset="0"/>
              </a:rPr>
              <a:t>General bias toward pushing science/engineering innovation toward solution sets</a:t>
            </a:r>
          </a:p>
          <a:p>
            <a:pPr marL="285750" indent="-285750">
              <a:buFont typeface="Arial" panose="020B0604020202020204" pitchFamily="34" charset="0"/>
              <a:buChar char="•"/>
            </a:pPr>
            <a:endParaRPr lang="en-US" sz="2800">
              <a:latin typeface="Garamond" panose="02020404030301010803" pitchFamily="18" charset="0"/>
            </a:endParaRPr>
          </a:p>
          <a:p>
            <a:pPr marL="285750" indent="-285750">
              <a:buFont typeface="Arial" panose="020B0604020202020204" pitchFamily="34" charset="0"/>
              <a:buChar char="•"/>
            </a:pPr>
            <a:r>
              <a:rPr lang="en-US" sz="2800">
                <a:latin typeface="Garamond" panose="02020404030301010803" pitchFamily="18" charset="0"/>
              </a:rPr>
              <a:t>Educating and resourcing faculty for translation efforts</a:t>
            </a:r>
          </a:p>
          <a:p>
            <a:pPr marL="285750" indent="-285750">
              <a:buFont typeface="Arial" panose="020B0604020202020204" pitchFamily="34" charset="0"/>
              <a:buChar char="•"/>
            </a:pPr>
            <a:endParaRPr lang="en-US" sz="2800">
              <a:latin typeface="Garamond" panose="02020404030301010803" pitchFamily="18" charset="0"/>
            </a:endParaRPr>
          </a:p>
          <a:p>
            <a:pPr marL="285750" indent="-285750">
              <a:buFont typeface="Arial" panose="020B0604020202020204" pitchFamily="34" charset="0"/>
              <a:buChar char="•"/>
            </a:pPr>
            <a:r>
              <a:rPr lang="en-US" sz="2800">
                <a:latin typeface="Garamond" panose="02020404030301010803" pitchFamily="18" charset="0"/>
              </a:rPr>
              <a:t>Kickoff T2M event on Sept 27 together with Johns Hopkins Tech Ventures</a:t>
            </a:r>
          </a:p>
        </p:txBody>
      </p:sp>
    </p:spTree>
    <p:extLst>
      <p:ext uri="{BB962C8B-B14F-4D97-AF65-F5344CB8AC3E}">
        <p14:creationId xmlns:p14="http://schemas.microsoft.com/office/powerpoint/2010/main" val="79510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01030" y="365125"/>
            <a:ext cx="10952770" cy="688424"/>
          </a:xfrm>
          <a:prstGeom prst="rect">
            <a:avLst/>
          </a:prstGeom>
        </p:spPr>
        <p:txBody>
          <a:bodyPr vert="horz" wrap="square" lIns="0" tIns="11206" rIns="0" bIns="0" rtlCol="0">
            <a:spAutoFit/>
          </a:bodyPr>
          <a:lstStyle/>
          <a:p>
            <a:pPr marL="11206">
              <a:lnSpc>
                <a:spcPct val="100000"/>
              </a:lnSpc>
              <a:spcBef>
                <a:spcPts val="88"/>
              </a:spcBef>
            </a:pPr>
            <a:r>
              <a:rPr lang="en-US" spc="-18"/>
              <a:t>Partnerships</a:t>
            </a:r>
            <a:endParaRPr spc="-31"/>
          </a:p>
        </p:txBody>
      </p:sp>
      <p:sp>
        <p:nvSpPr>
          <p:cNvPr id="4" name="Content Placeholder 2">
            <a:extLst>
              <a:ext uri="{FF2B5EF4-FFF2-40B4-BE49-F238E27FC236}">
                <a16:creationId xmlns:a16="http://schemas.microsoft.com/office/drawing/2014/main" id="{5A88AC54-DC67-A382-BE92-1E87BE98F145}"/>
              </a:ext>
            </a:extLst>
          </p:cNvPr>
          <p:cNvSpPr>
            <a:spLocks noGrp="1"/>
          </p:cNvSpPr>
          <p:nvPr>
            <p:ph idx="1"/>
          </p:nvPr>
        </p:nvSpPr>
        <p:spPr>
          <a:xfrm>
            <a:off x="401030" y="1090119"/>
            <a:ext cx="10853737" cy="5176838"/>
          </a:xfrm>
        </p:spPr>
        <p:txBody>
          <a:bodyPr>
            <a:normAutofit/>
          </a:bodyPr>
          <a:lstStyle/>
          <a:p>
            <a:r>
              <a:rPr lang="en-US"/>
              <a:t>ROSEI’s Leadership Council performed an initial strategic planning exercise to identify and select priorities for key strategic partners (beyond funding agencies). External partnerships may shift significantly over time in response to funding opportunities, current engagement*:</a:t>
            </a:r>
          </a:p>
          <a:p>
            <a:r>
              <a:rPr lang="en-US"/>
              <a:t>National Labs</a:t>
            </a:r>
          </a:p>
          <a:p>
            <a:r>
              <a:rPr lang="en-US"/>
              <a:t>Corporate</a:t>
            </a:r>
          </a:p>
          <a:p>
            <a:r>
              <a:rPr lang="en-US"/>
              <a:t>Associations, NGOs</a:t>
            </a:r>
          </a:p>
          <a:p>
            <a:r>
              <a:rPr lang="en-US"/>
              <a:t>Government</a:t>
            </a:r>
          </a:p>
          <a:p>
            <a:r>
              <a:rPr lang="en-US"/>
              <a:t>Consortiums</a:t>
            </a:r>
          </a:p>
        </p:txBody>
      </p:sp>
      <p:pic>
        <p:nvPicPr>
          <p:cNvPr id="5" name="Picture 2">
            <a:extLst>
              <a:ext uri="{FF2B5EF4-FFF2-40B4-BE49-F238E27FC236}">
                <a16:creationId xmlns:a16="http://schemas.microsoft.com/office/drawing/2014/main" id="{47557557-5539-5DCC-9309-2A5009929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901" y="2803230"/>
            <a:ext cx="1486451" cy="427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acific Northwest National Laboratory - Wikipedia">
            <a:extLst>
              <a:ext uri="{FF2B5EF4-FFF2-40B4-BE49-F238E27FC236}">
                <a16:creationId xmlns:a16="http://schemas.microsoft.com/office/drawing/2014/main" id="{35A05D1D-54A2-F870-FDD1-4F1534AAD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798" y="2712675"/>
            <a:ext cx="1217267" cy="5216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A0F63441-9B34-EC14-2295-B41B7DEAC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077" y="3254055"/>
            <a:ext cx="486189" cy="4861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BGE logo - Greater Baltimore Committee">
            <a:extLst>
              <a:ext uri="{FF2B5EF4-FFF2-40B4-BE49-F238E27FC236}">
                <a16:creationId xmlns:a16="http://schemas.microsoft.com/office/drawing/2014/main" id="{26BC52C7-59DB-8715-6F72-D27F3F6B9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496" y="3291271"/>
            <a:ext cx="1010608" cy="4671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a:extLst>
              <a:ext uri="{FF2B5EF4-FFF2-40B4-BE49-F238E27FC236}">
                <a16:creationId xmlns:a16="http://schemas.microsoft.com/office/drawing/2014/main" id="{1D46F2A2-04D6-8C78-69D9-D9E691176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494" y="3404744"/>
            <a:ext cx="1287669" cy="1931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1B637CC-93B8-E4C9-3755-25E0352D304A}"/>
              </a:ext>
            </a:extLst>
          </p:cNvPr>
          <p:cNvSpPr txBox="1"/>
          <p:nvPr/>
        </p:nvSpPr>
        <p:spPr>
          <a:xfrm>
            <a:off x="630731" y="5320975"/>
            <a:ext cx="4216219" cy="400110"/>
          </a:xfrm>
          <a:prstGeom prst="rect">
            <a:avLst/>
          </a:prstGeom>
          <a:noFill/>
        </p:spPr>
        <p:txBody>
          <a:bodyPr wrap="none" rtlCol="0">
            <a:spAutoFit/>
          </a:bodyPr>
          <a:lstStyle/>
          <a:p>
            <a:r>
              <a:rPr lang="en-US" sz="1000">
                <a:latin typeface="Garamond" panose="02020404030301010803" pitchFamily="18" charset="0"/>
              </a:rPr>
              <a:t>*Meetings, research collaborations, letters of support, developing exchanges, etc. </a:t>
            </a:r>
            <a:br>
              <a:rPr lang="en-US" sz="1000">
                <a:latin typeface="Garamond" panose="02020404030301010803" pitchFamily="18" charset="0"/>
              </a:rPr>
            </a:br>
            <a:r>
              <a:rPr lang="en-US" sz="1000">
                <a:latin typeface="Garamond" panose="02020404030301010803" pitchFamily="18" charset="0"/>
              </a:rPr>
              <a:t>Note, individual faculty in ROSEI connect to wider sets…</a:t>
            </a:r>
          </a:p>
        </p:txBody>
      </p:sp>
      <p:pic>
        <p:nvPicPr>
          <p:cNvPr id="32" name="Picture 14" descr="SubCableWorld and Business Network for Offshore Wind Form Partnership |  Energy | News">
            <a:extLst>
              <a:ext uri="{FF2B5EF4-FFF2-40B4-BE49-F238E27FC236}">
                <a16:creationId xmlns:a16="http://schemas.microsoft.com/office/drawing/2014/main" id="{6A361892-D169-0510-7987-6792A27D18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6203" y="3888298"/>
            <a:ext cx="1582117" cy="2821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World Resources Institute - Wikipedia">
            <a:extLst>
              <a:ext uri="{FF2B5EF4-FFF2-40B4-BE49-F238E27FC236}">
                <a16:creationId xmlns:a16="http://schemas.microsoft.com/office/drawing/2014/main" id="{B6CE2E5F-2712-23F2-1D85-DE68F50F9D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6598" y="3801375"/>
            <a:ext cx="1298932" cy="4510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Maryland Momentum Fund: Supporting UMB's Entrepreneurs - Catalyst Magazine">
            <a:extLst>
              <a:ext uri="{FF2B5EF4-FFF2-40B4-BE49-F238E27FC236}">
                <a16:creationId xmlns:a16="http://schemas.microsoft.com/office/drawing/2014/main" id="{EA53C1CF-0119-3D33-B9EC-8ED179FC2E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2069" y="4322103"/>
            <a:ext cx="1047161" cy="5389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6" descr="Inside MEA">
            <a:extLst>
              <a:ext uri="{FF2B5EF4-FFF2-40B4-BE49-F238E27FC236}">
                <a16:creationId xmlns:a16="http://schemas.microsoft.com/office/drawing/2014/main" id="{D345B278-5F97-F7C9-F30F-D44EE69B79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4508" y="4420003"/>
            <a:ext cx="966901" cy="3501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descr="Maryland Energy Innovation Accelerator - Home">
            <a:extLst>
              <a:ext uri="{FF2B5EF4-FFF2-40B4-BE49-F238E27FC236}">
                <a16:creationId xmlns:a16="http://schemas.microsoft.com/office/drawing/2014/main" id="{9CB3FC64-B375-600F-DE29-3AE9861D4B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2867" y="4494982"/>
            <a:ext cx="1600662" cy="2611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0" descr="The Global Power System Transformation Consortium (G-PST)">
            <a:extLst>
              <a:ext uri="{FF2B5EF4-FFF2-40B4-BE49-F238E27FC236}">
                <a16:creationId xmlns:a16="http://schemas.microsoft.com/office/drawing/2014/main" id="{87729B67-0B57-4597-6046-A4458B533E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33940" y="4937105"/>
            <a:ext cx="717317" cy="3575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2" descr="Keystone Tower Systems">
            <a:extLst>
              <a:ext uri="{FF2B5EF4-FFF2-40B4-BE49-F238E27FC236}">
                <a16:creationId xmlns:a16="http://schemas.microsoft.com/office/drawing/2014/main" id="{307EBFF1-9E48-9707-A2B4-37D34BC559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0780" y="3331786"/>
            <a:ext cx="1090409" cy="267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Future Power Markets Forum (@PwrMrktsForum) | Twitter">
            <a:extLst>
              <a:ext uri="{FF2B5EF4-FFF2-40B4-BE49-F238E27FC236}">
                <a16:creationId xmlns:a16="http://schemas.microsoft.com/office/drawing/2014/main" id="{35A4F9B5-107E-991F-243E-1A32BB9802B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2661" r="14509"/>
          <a:stretch/>
        </p:blipFill>
        <p:spPr bwMode="auto">
          <a:xfrm>
            <a:off x="3490855" y="4888910"/>
            <a:ext cx="514728" cy="4527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D3F1ECF-B606-3606-3759-75FD013128DC}"/>
              </a:ext>
            </a:extLst>
          </p:cNvPr>
          <p:cNvPicPr>
            <a:picLocks noChangeAspect="1"/>
          </p:cNvPicPr>
          <p:nvPr/>
        </p:nvPicPr>
        <p:blipFill>
          <a:blip r:embed="rId15"/>
          <a:stretch>
            <a:fillRect/>
          </a:stretch>
        </p:blipFill>
        <p:spPr>
          <a:xfrm>
            <a:off x="4130985" y="4991058"/>
            <a:ext cx="738140" cy="285414"/>
          </a:xfrm>
          <a:prstGeom prst="rect">
            <a:avLst/>
          </a:prstGeom>
        </p:spPr>
      </p:pic>
      <p:cxnSp>
        <p:nvCxnSpPr>
          <p:cNvPr id="43" name="Straight Connector 42">
            <a:extLst>
              <a:ext uri="{FF2B5EF4-FFF2-40B4-BE49-F238E27FC236}">
                <a16:creationId xmlns:a16="http://schemas.microsoft.com/office/drawing/2014/main" id="{EDAFD135-4315-199F-D421-A1F61A2986E0}"/>
              </a:ext>
            </a:extLst>
          </p:cNvPr>
          <p:cNvCxnSpPr/>
          <p:nvPr/>
        </p:nvCxnSpPr>
        <p:spPr>
          <a:xfrm>
            <a:off x="7467600" y="2803230"/>
            <a:ext cx="0" cy="2704941"/>
          </a:xfrm>
          <a:prstGeom prst="line">
            <a:avLst/>
          </a:prstGeom>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44429A55-ADD6-F283-F0F7-586D892A24DF}"/>
              </a:ext>
            </a:extLst>
          </p:cNvPr>
          <p:cNvSpPr txBox="1"/>
          <p:nvPr/>
        </p:nvSpPr>
        <p:spPr>
          <a:xfrm>
            <a:off x="8110244" y="2832241"/>
            <a:ext cx="2663358" cy="369332"/>
          </a:xfrm>
          <a:prstGeom prst="rect">
            <a:avLst/>
          </a:prstGeom>
          <a:noFill/>
        </p:spPr>
        <p:txBody>
          <a:bodyPr wrap="none" rtlCol="0">
            <a:spAutoFit/>
          </a:bodyPr>
          <a:lstStyle/>
          <a:p>
            <a:r>
              <a:rPr lang="en-US" b="1">
                <a:latin typeface="Garamond" panose="02020404030301010803" pitchFamily="18" charset="0"/>
              </a:rPr>
              <a:t>2022-2023 Focus Partners</a:t>
            </a:r>
          </a:p>
        </p:txBody>
      </p:sp>
      <p:pic>
        <p:nvPicPr>
          <p:cNvPr id="45" name="Picture 4" descr="Pacific Northwest National Laboratory - Wikipedia">
            <a:extLst>
              <a:ext uri="{FF2B5EF4-FFF2-40B4-BE49-F238E27FC236}">
                <a16:creationId xmlns:a16="http://schemas.microsoft.com/office/drawing/2014/main" id="{BFD6FA14-3682-3F40-D5FE-B04408A54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493" y="3366612"/>
            <a:ext cx="1217267" cy="52168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85BB458C-D44A-0B97-A8FB-F1866155F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9849" y="4079008"/>
            <a:ext cx="486189" cy="4861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ohns Hopkins APL (@JHUAPL) / Twitter">
            <a:extLst>
              <a:ext uri="{FF2B5EF4-FFF2-40B4-BE49-F238E27FC236}">
                <a16:creationId xmlns:a16="http://schemas.microsoft.com/office/drawing/2014/main" id="{D6CFA3E5-CC29-0972-7D1C-F700DA2BDF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99585" y="4644140"/>
            <a:ext cx="884676" cy="884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52EF-BD03-443F-0DBA-76A7A0D9B7DE}"/>
              </a:ext>
            </a:extLst>
          </p:cNvPr>
          <p:cNvSpPr>
            <a:spLocks noGrp="1"/>
          </p:cNvSpPr>
          <p:nvPr>
            <p:ph type="title"/>
          </p:nvPr>
        </p:nvSpPr>
        <p:spPr>
          <a:xfrm>
            <a:off x="261257" y="365125"/>
            <a:ext cx="10515600" cy="1325563"/>
          </a:xfrm>
        </p:spPr>
        <p:txBody>
          <a:bodyPr/>
          <a:lstStyle/>
          <a:p>
            <a:r>
              <a:rPr lang="en-US"/>
              <a:t>ROSEI Community Building Events</a:t>
            </a:r>
          </a:p>
        </p:txBody>
      </p:sp>
      <p:pic>
        <p:nvPicPr>
          <p:cNvPr id="9" name="Content Placeholder 8" descr="Graphical user interface, website&#10;&#10;Description automatically generated">
            <a:extLst>
              <a:ext uri="{FF2B5EF4-FFF2-40B4-BE49-F238E27FC236}">
                <a16:creationId xmlns:a16="http://schemas.microsoft.com/office/drawing/2014/main" id="{0D442D13-A02B-A519-4A43-6BD3037FF8E0}"/>
              </a:ext>
            </a:extLst>
          </p:cNvPr>
          <p:cNvPicPr>
            <a:picLocks noGrp="1" noChangeAspect="1"/>
          </p:cNvPicPr>
          <p:nvPr>
            <p:ph idx="1"/>
          </p:nvPr>
        </p:nvPicPr>
        <p:blipFill>
          <a:blip r:embed="rId2"/>
          <a:stretch>
            <a:fillRect/>
          </a:stretch>
        </p:blipFill>
        <p:spPr>
          <a:xfrm>
            <a:off x="3995738" y="1120107"/>
            <a:ext cx="8343060" cy="4617786"/>
          </a:xfrm>
        </p:spPr>
      </p:pic>
      <p:sp>
        <p:nvSpPr>
          <p:cNvPr id="3" name="TextBox 2">
            <a:extLst>
              <a:ext uri="{FF2B5EF4-FFF2-40B4-BE49-F238E27FC236}">
                <a16:creationId xmlns:a16="http://schemas.microsoft.com/office/drawing/2014/main" id="{EFAD2B0E-B3F0-845F-DBD2-BE018414251C}"/>
              </a:ext>
            </a:extLst>
          </p:cNvPr>
          <p:cNvSpPr txBox="1"/>
          <p:nvPr/>
        </p:nvSpPr>
        <p:spPr>
          <a:xfrm>
            <a:off x="488577" y="1038246"/>
            <a:ext cx="3911973" cy="4862870"/>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Garamond" panose="02020404030301010803" pitchFamily="18" charset="0"/>
              </a:rPr>
              <a:t>32 community-building events planned for 2023-2024 academic year</a:t>
            </a:r>
          </a:p>
          <a:p>
            <a:pPr marL="285750" indent="-285750">
              <a:buFont typeface="Arial" panose="020B0604020202020204" pitchFamily="34" charset="0"/>
              <a:buChar char="•"/>
            </a:pPr>
            <a:r>
              <a:rPr lang="en-US" sz="2600" dirty="0">
                <a:latin typeface="Garamond" panose="02020404030301010803" pitchFamily="18" charset="0"/>
              </a:rPr>
              <a:t>Building a community of students (at all levels) and scholars focused on energy</a:t>
            </a:r>
          </a:p>
          <a:p>
            <a:pPr marL="285750" indent="-285750">
              <a:buFont typeface="Arial" panose="020B0604020202020204" pitchFamily="34" charset="0"/>
              <a:buChar char="•"/>
            </a:pPr>
            <a:r>
              <a:rPr lang="en-US" sz="2600" dirty="0">
                <a:latin typeface="Garamond" panose="02020404030301010803" pitchFamily="18" charset="0"/>
              </a:rPr>
              <a:t>Supporting student organizations and events as well as creating new traditions at Hopkins </a:t>
            </a:r>
          </a:p>
          <a:p>
            <a:pPr marL="285750" indent="-285750">
              <a:buFont typeface="Arial" panose="020B0604020202020204" pitchFamily="34" charset="0"/>
              <a:buChar char="•"/>
            </a:pPr>
            <a:endParaRPr lang="en-US" sz="2400" dirty="0">
              <a:latin typeface="Garamond" panose="02020404030301010803" pitchFamily="18" charset="0"/>
            </a:endParaRPr>
          </a:p>
        </p:txBody>
      </p:sp>
    </p:spTree>
    <p:extLst>
      <p:ext uri="{BB962C8B-B14F-4D97-AF65-F5344CB8AC3E}">
        <p14:creationId xmlns:p14="http://schemas.microsoft.com/office/powerpoint/2010/main" val="1345977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01030" y="365125"/>
            <a:ext cx="10952770" cy="688424"/>
          </a:xfrm>
          <a:prstGeom prst="rect">
            <a:avLst/>
          </a:prstGeom>
        </p:spPr>
        <p:txBody>
          <a:bodyPr vert="horz" wrap="square" lIns="0" tIns="11206" rIns="0" bIns="0" rtlCol="0">
            <a:spAutoFit/>
          </a:bodyPr>
          <a:lstStyle/>
          <a:p>
            <a:pPr marL="11206">
              <a:lnSpc>
                <a:spcPct val="100000"/>
              </a:lnSpc>
              <a:spcBef>
                <a:spcPts val="88"/>
              </a:spcBef>
            </a:pPr>
            <a:r>
              <a:rPr lang="en-US" spc="-18"/>
              <a:t>Partnerships</a:t>
            </a:r>
            <a:endParaRPr spc="-31"/>
          </a:p>
        </p:txBody>
      </p:sp>
      <p:sp>
        <p:nvSpPr>
          <p:cNvPr id="4" name="Content Placeholder 2">
            <a:extLst>
              <a:ext uri="{FF2B5EF4-FFF2-40B4-BE49-F238E27FC236}">
                <a16:creationId xmlns:a16="http://schemas.microsoft.com/office/drawing/2014/main" id="{5A88AC54-DC67-A382-BE92-1E87BE98F145}"/>
              </a:ext>
            </a:extLst>
          </p:cNvPr>
          <p:cNvSpPr>
            <a:spLocks noGrp="1"/>
          </p:cNvSpPr>
          <p:nvPr>
            <p:ph idx="1"/>
          </p:nvPr>
        </p:nvSpPr>
        <p:spPr>
          <a:xfrm>
            <a:off x="401030" y="1090119"/>
            <a:ext cx="10853737" cy="5176838"/>
          </a:xfrm>
        </p:spPr>
        <p:txBody>
          <a:bodyPr>
            <a:normAutofit/>
          </a:bodyPr>
          <a:lstStyle/>
          <a:p>
            <a:r>
              <a:rPr lang="en-US" dirty="0"/>
              <a:t>ROSEI’s Leadership Council performed an initial strategic planning exercise to identify and select priorities for key strategic partners (beyond funding agencies). External partnerships may shift significantly over time in response to funding opportunities, current engagement*:</a:t>
            </a:r>
          </a:p>
          <a:p>
            <a:r>
              <a:rPr lang="en-US" dirty="0"/>
              <a:t>National Labs</a:t>
            </a:r>
          </a:p>
          <a:p>
            <a:r>
              <a:rPr lang="en-US" dirty="0"/>
              <a:t>Corporate</a:t>
            </a:r>
          </a:p>
          <a:p>
            <a:r>
              <a:rPr lang="en-US" dirty="0"/>
              <a:t>Associations, NGOs</a:t>
            </a:r>
          </a:p>
          <a:p>
            <a:r>
              <a:rPr lang="en-US" dirty="0"/>
              <a:t>Government</a:t>
            </a:r>
          </a:p>
          <a:p>
            <a:r>
              <a:rPr lang="en-US" dirty="0"/>
              <a:t>Consortiums</a:t>
            </a:r>
          </a:p>
        </p:txBody>
      </p:sp>
      <p:pic>
        <p:nvPicPr>
          <p:cNvPr id="5" name="Picture 2">
            <a:extLst>
              <a:ext uri="{FF2B5EF4-FFF2-40B4-BE49-F238E27FC236}">
                <a16:creationId xmlns:a16="http://schemas.microsoft.com/office/drawing/2014/main" id="{47557557-5539-5DCC-9309-2A5009929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901" y="2803230"/>
            <a:ext cx="1486451" cy="427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acific Northwest National Laboratory - Wikipedia">
            <a:extLst>
              <a:ext uri="{FF2B5EF4-FFF2-40B4-BE49-F238E27FC236}">
                <a16:creationId xmlns:a16="http://schemas.microsoft.com/office/drawing/2014/main" id="{35A05D1D-54A2-F870-FDD1-4F1534AAD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798" y="2712675"/>
            <a:ext cx="1217267" cy="5216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A0F63441-9B34-EC14-2295-B41B7DEAC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077" y="3254055"/>
            <a:ext cx="486189" cy="4861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BGE logo - Greater Baltimore Committee">
            <a:extLst>
              <a:ext uri="{FF2B5EF4-FFF2-40B4-BE49-F238E27FC236}">
                <a16:creationId xmlns:a16="http://schemas.microsoft.com/office/drawing/2014/main" id="{26BC52C7-59DB-8715-6F72-D27F3F6B9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496" y="3291271"/>
            <a:ext cx="1010608" cy="4671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a:extLst>
              <a:ext uri="{FF2B5EF4-FFF2-40B4-BE49-F238E27FC236}">
                <a16:creationId xmlns:a16="http://schemas.microsoft.com/office/drawing/2014/main" id="{1D46F2A2-04D6-8C78-69D9-D9E691176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494" y="3404744"/>
            <a:ext cx="1287669" cy="1931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1B637CC-93B8-E4C9-3755-25E0352D304A}"/>
              </a:ext>
            </a:extLst>
          </p:cNvPr>
          <p:cNvSpPr txBox="1"/>
          <p:nvPr/>
        </p:nvSpPr>
        <p:spPr>
          <a:xfrm>
            <a:off x="630731" y="5320975"/>
            <a:ext cx="4216219" cy="400110"/>
          </a:xfrm>
          <a:prstGeom prst="rect">
            <a:avLst/>
          </a:prstGeom>
          <a:noFill/>
        </p:spPr>
        <p:txBody>
          <a:bodyPr wrap="none" rtlCol="0">
            <a:spAutoFit/>
          </a:bodyPr>
          <a:lstStyle/>
          <a:p>
            <a:r>
              <a:rPr lang="en-US" sz="1000">
                <a:latin typeface="Garamond" panose="02020404030301010803" pitchFamily="18" charset="0"/>
              </a:rPr>
              <a:t>*Meetings, research collaborations, letters of support, developing exchanges, etc. </a:t>
            </a:r>
            <a:br>
              <a:rPr lang="en-US" sz="1000">
                <a:latin typeface="Garamond" panose="02020404030301010803" pitchFamily="18" charset="0"/>
              </a:rPr>
            </a:br>
            <a:r>
              <a:rPr lang="en-US" sz="1000">
                <a:latin typeface="Garamond" panose="02020404030301010803" pitchFamily="18" charset="0"/>
              </a:rPr>
              <a:t>Note, individual faculty in ROSEI connect to wider sets…</a:t>
            </a:r>
          </a:p>
        </p:txBody>
      </p:sp>
      <p:pic>
        <p:nvPicPr>
          <p:cNvPr id="32" name="Picture 14" descr="SubCableWorld and Business Network for Offshore Wind Form Partnership |  Energy | News">
            <a:extLst>
              <a:ext uri="{FF2B5EF4-FFF2-40B4-BE49-F238E27FC236}">
                <a16:creationId xmlns:a16="http://schemas.microsoft.com/office/drawing/2014/main" id="{6A361892-D169-0510-7987-6792A27D18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6203" y="3888298"/>
            <a:ext cx="1582117" cy="2821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World Resources Institute - Wikipedia">
            <a:extLst>
              <a:ext uri="{FF2B5EF4-FFF2-40B4-BE49-F238E27FC236}">
                <a16:creationId xmlns:a16="http://schemas.microsoft.com/office/drawing/2014/main" id="{B6CE2E5F-2712-23F2-1D85-DE68F50F9D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6598" y="3801375"/>
            <a:ext cx="1298932" cy="4510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Maryland Momentum Fund: Supporting UMB's Entrepreneurs - Catalyst Magazine">
            <a:extLst>
              <a:ext uri="{FF2B5EF4-FFF2-40B4-BE49-F238E27FC236}">
                <a16:creationId xmlns:a16="http://schemas.microsoft.com/office/drawing/2014/main" id="{EA53C1CF-0119-3D33-B9EC-8ED179FC2E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2069" y="4322103"/>
            <a:ext cx="1047161" cy="5389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6" descr="Inside MEA">
            <a:extLst>
              <a:ext uri="{FF2B5EF4-FFF2-40B4-BE49-F238E27FC236}">
                <a16:creationId xmlns:a16="http://schemas.microsoft.com/office/drawing/2014/main" id="{D345B278-5F97-F7C9-F30F-D44EE69B79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4508" y="4420003"/>
            <a:ext cx="966901" cy="3501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descr="Maryland Energy Innovation Accelerator - Home">
            <a:extLst>
              <a:ext uri="{FF2B5EF4-FFF2-40B4-BE49-F238E27FC236}">
                <a16:creationId xmlns:a16="http://schemas.microsoft.com/office/drawing/2014/main" id="{9CB3FC64-B375-600F-DE29-3AE9861D4B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2867" y="4494982"/>
            <a:ext cx="1600662" cy="2611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0" descr="The Global Power System Transformation Consortium (G-PST)">
            <a:extLst>
              <a:ext uri="{FF2B5EF4-FFF2-40B4-BE49-F238E27FC236}">
                <a16:creationId xmlns:a16="http://schemas.microsoft.com/office/drawing/2014/main" id="{87729B67-0B57-4597-6046-A4458B533E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33940" y="4937105"/>
            <a:ext cx="717317" cy="3575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2" descr="Keystone Tower Systems">
            <a:extLst>
              <a:ext uri="{FF2B5EF4-FFF2-40B4-BE49-F238E27FC236}">
                <a16:creationId xmlns:a16="http://schemas.microsoft.com/office/drawing/2014/main" id="{307EBFF1-9E48-9707-A2B4-37D34BC559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0780" y="3331786"/>
            <a:ext cx="1090409" cy="267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Future Power Markets Forum (@PwrMrktsForum) | Twitter">
            <a:extLst>
              <a:ext uri="{FF2B5EF4-FFF2-40B4-BE49-F238E27FC236}">
                <a16:creationId xmlns:a16="http://schemas.microsoft.com/office/drawing/2014/main" id="{35A4F9B5-107E-991F-243E-1A32BB9802B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2661" r="14509"/>
          <a:stretch/>
        </p:blipFill>
        <p:spPr bwMode="auto">
          <a:xfrm>
            <a:off x="3490855" y="4888910"/>
            <a:ext cx="514728" cy="4527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D3F1ECF-B606-3606-3759-75FD013128DC}"/>
              </a:ext>
            </a:extLst>
          </p:cNvPr>
          <p:cNvPicPr>
            <a:picLocks noChangeAspect="1"/>
          </p:cNvPicPr>
          <p:nvPr/>
        </p:nvPicPr>
        <p:blipFill>
          <a:blip r:embed="rId15"/>
          <a:stretch>
            <a:fillRect/>
          </a:stretch>
        </p:blipFill>
        <p:spPr>
          <a:xfrm>
            <a:off x="4130985" y="4991058"/>
            <a:ext cx="738140" cy="285414"/>
          </a:xfrm>
          <a:prstGeom prst="rect">
            <a:avLst/>
          </a:prstGeom>
        </p:spPr>
      </p:pic>
      <p:cxnSp>
        <p:nvCxnSpPr>
          <p:cNvPr id="43" name="Straight Connector 42">
            <a:extLst>
              <a:ext uri="{FF2B5EF4-FFF2-40B4-BE49-F238E27FC236}">
                <a16:creationId xmlns:a16="http://schemas.microsoft.com/office/drawing/2014/main" id="{EDAFD135-4315-199F-D421-A1F61A2986E0}"/>
              </a:ext>
            </a:extLst>
          </p:cNvPr>
          <p:cNvCxnSpPr/>
          <p:nvPr/>
        </p:nvCxnSpPr>
        <p:spPr>
          <a:xfrm>
            <a:off x="7467600" y="2803230"/>
            <a:ext cx="0" cy="2704941"/>
          </a:xfrm>
          <a:prstGeom prst="line">
            <a:avLst/>
          </a:prstGeom>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44429A55-ADD6-F283-F0F7-586D892A24DF}"/>
              </a:ext>
            </a:extLst>
          </p:cNvPr>
          <p:cNvSpPr txBox="1"/>
          <p:nvPr/>
        </p:nvSpPr>
        <p:spPr>
          <a:xfrm>
            <a:off x="8110244" y="2832241"/>
            <a:ext cx="2663358" cy="369332"/>
          </a:xfrm>
          <a:prstGeom prst="rect">
            <a:avLst/>
          </a:prstGeom>
          <a:noFill/>
        </p:spPr>
        <p:txBody>
          <a:bodyPr wrap="none" rtlCol="0">
            <a:spAutoFit/>
          </a:bodyPr>
          <a:lstStyle/>
          <a:p>
            <a:r>
              <a:rPr lang="en-US" b="1" dirty="0">
                <a:latin typeface="Garamond" panose="02020404030301010803" pitchFamily="18" charset="0"/>
              </a:rPr>
              <a:t>2023-2024 Focus Partners</a:t>
            </a:r>
          </a:p>
        </p:txBody>
      </p:sp>
      <p:pic>
        <p:nvPicPr>
          <p:cNvPr id="45" name="Picture 4" descr="Pacific Northwest National Laboratory - Wikipedia">
            <a:extLst>
              <a:ext uri="{FF2B5EF4-FFF2-40B4-BE49-F238E27FC236}">
                <a16:creationId xmlns:a16="http://schemas.microsoft.com/office/drawing/2014/main" id="{BFD6FA14-3682-3F40-D5FE-B04408A54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493" y="3366612"/>
            <a:ext cx="1217267" cy="52168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85BB458C-D44A-0B97-A8FB-F1866155F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9849" y="4079008"/>
            <a:ext cx="486189" cy="4861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ohns Hopkins APL (@JHUAPL) / Twitter">
            <a:extLst>
              <a:ext uri="{FF2B5EF4-FFF2-40B4-BE49-F238E27FC236}">
                <a16:creationId xmlns:a16="http://schemas.microsoft.com/office/drawing/2014/main" id="{D6CFA3E5-CC29-0972-7D1C-F700DA2BDF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99585" y="4644140"/>
            <a:ext cx="884676" cy="884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A699B23-F3AD-8948-8530-C31424D8EBE0}"/>
              </a:ext>
            </a:extLst>
          </p:cNvPr>
          <p:cNvSpPr>
            <a:spLocks noGrp="1"/>
          </p:cNvSpPr>
          <p:nvPr>
            <p:ph idx="13"/>
          </p:nvPr>
        </p:nvSpPr>
        <p:spPr>
          <a:xfrm>
            <a:off x="199084" y="2216727"/>
            <a:ext cx="11327898" cy="4569307"/>
          </a:xfrm>
          <a:ln>
            <a:noFill/>
          </a:ln>
        </p:spPr>
        <p:txBody>
          <a:bodyPr>
            <a:normAutofit/>
          </a:bodyPr>
          <a:lstStyle/>
          <a:p>
            <a:pPr>
              <a:lnSpc>
                <a:spcPct val="120000"/>
              </a:lnSpc>
              <a:spcBef>
                <a:spcPts val="0"/>
              </a:spcBef>
            </a:pPr>
            <a:r>
              <a:rPr lang="en-US" dirty="0">
                <a:solidFill>
                  <a:srgbClr val="0070C0"/>
                </a:solidFill>
                <a:hlinkClick r:id="rId2">
                  <a:extLst>
                    <a:ext uri="{A12FA001-AC4F-418D-AE19-62706E023703}">
                      <ahyp:hlinkClr xmlns:ahyp="http://schemas.microsoft.com/office/drawing/2018/hyperlinkcolor" val="tx"/>
                    </a:ext>
                  </a:extLst>
                </a:hlinkClick>
              </a:rPr>
              <a:t>https://energyinstitute.jhu.edu/energy-minor/</a:t>
            </a:r>
            <a:r>
              <a:rPr lang="en-US" dirty="0">
                <a:solidFill>
                  <a:srgbClr val="0070C0"/>
                </a:solidFill>
              </a:rPr>
              <a:t> </a:t>
            </a:r>
          </a:p>
        </p:txBody>
      </p:sp>
      <p:pic>
        <p:nvPicPr>
          <p:cNvPr id="3" name="Picture 2" descr="Graphical user interface, website&#10;&#10;Description automatically generated">
            <a:extLst>
              <a:ext uri="{FF2B5EF4-FFF2-40B4-BE49-F238E27FC236}">
                <a16:creationId xmlns:a16="http://schemas.microsoft.com/office/drawing/2014/main" id="{F038D59C-FF72-C577-9D14-FAA2303EA85C}"/>
              </a:ext>
            </a:extLst>
          </p:cNvPr>
          <p:cNvPicPr>
            <a:picLocks noChangeAspect="1"/>
          </p:cNvPicPr>
          <p:nvPr/>
        </p:nvPicPr>
        <p:blipFill rotWithShape="1">
          <a:blip r:embed="rId3"/>
          <a:srcRect t="9287" b="36542"/>
          <a:stretch/>
        </p:blipFill>
        <p:spPr>
          <a:xfrm>
            <a:off x="66234" y="2757055"/>
            <a:ext cx="5644514" cy="4028979"/>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776362E4-AF96-1230-A541-AC3A6C84E8D2}"/>
              </a:ext>
            </a:extLst>
          </p:cNvPr>
          <p:cNvPicPr>
            <a:picLocks noChangeAspect="1"/>
          </p:cNvPicPr>
          <p:nvPr/>
        </p:nvPicPr>
        <p:blipFill rotWithShape="1">
          <a:blip r:embed="rId3"/>
          <a:srcRect t="66716"/>
          <a:stretch/>
        </p:blipFill>
        <p:spPr>
          <a:xfrm>
            <a:off x="5710748" y="2757055"/>
            <a:ext cx="6109435" cy="2679405"/>
          </a:xfrm>
          <a:prstGeom prst="rect">
            <a:avLst/>
          </a:prstGeom>
        </p:spPr>
      </p:pic>
      <p:pic>
        <p:nvPicPr>
          <p:cNvPr id="7" name="Picture 6" descr="A group of people wearing white hardhats&#10;&#10;Description automatically generated">
            <a:extLst>
              <a:ext uri="{FF2B5EF4-FFF2-40B4-BE49-F238E27FC236}">
                <a16:creationId xmlns:a16="http://schemas.microsoft.com/office/drawing/2014/main" id="{91B5030E-70E4-B39E-06CC-289CC8BD4CDC}"/>
              </a:ext>
            </a:extLst>
          </p:cNvPr>
          <p:cNvPicPr>
            <a:picLocks noChangeAspect="1"/>
          </p:cNvPicPr>
          <p:nvPr/>
        </p:nvPicPr>
        <p:blipFill>
          <a:blip r:embed="rId4"/>
          <a:stretch>
            <a:fillRect/>
          </a:stretch>
        </p:blipFill>
        <p:spPr>
          <a:xfrm>
            <a:off x="199084" y="344256"/>
            <a:ext cx="7310080" cy="1872471"/>
          </a:xfrm>
          <a:prstGeom prst="rect">
            <a:avLst/>
          </a:prstGeom>
        </p:spPr>
      </p:pic>
    </p:spTree>
    <p:extLst>
      <p:ext uri="{BB962C8B-B14F-4D97-AF65-F5344CB8AC3E}">
        <p14:creationId xmlns:p14="http://schemas.microsoft.com/office/powerpoint/2010/main" val="2575519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E8E3-180F-62C2-7AD1-BBA8ADDBBE64}"/>
              </a:ext>
            </a:extLst>
          </p:cNvPr>
          <p:cNvSpPr>
            <a:spLocks noGrp="1"/>
          </p:cNvSpPr>
          <p:nvPr>
            <p:ph type="title"/>
          </p:nvPr>
        </p:nvSpPr>
        <p:spPr/>
        <p:txBody>
          <a:bodyPr/>
          <a:lstStyle/>
          <a:p>
            <a:r>
              <a:rPr lang="en-US"/>
              <a:t>Basic Logistics of the Minor</a:t>
            </a:r>
          </a:p>
        </p:txBody>
      </p:sp>
      <p:sp>
        <p:nvSpPr>
          <p:cNvPr id="4" name="Content Placeholder 2">
            <a:extLst>
              <a:ext uri="{FF2B5EF4-FFF2-40B4-BE49-F238E27FC236}">
                <a16:creationId xmlns:a16="http://schemas.microsoft.com/office/drawing/2014/main" id="{A0BD631D-89B7-766A-DE25-82C76906A93D}"/>
              </a:ext>
            </a:extLst>
          </p:cNvPr>
          <p:cNvSpPr txBox="1">
            <a:spLocks noGrp="1"/>
          </p:cNvSpPr>
          <p:nvPr>
            <p:ph idx="1"/>
          </p:nvPr>
        </p:nvSpPr>
        <p:spPr>
          <a:xfrm>
            <a:off x="838200" y="1360011"/>
            <a:ext cx="10515600" cy="4351338"/>
          </a:xfrm>
          <a:prstGeom prst="rect">
            <a:avLst/>
          </a:prstGeom>
          <a:ln>
            <a:noFill/>
          </a:ln>
        </p:spPr>
        <p:txBody>
          <a:bodyPr>
            <a:normAutofit/>
          </a:bodyPr>
          <a:lstStyle>
            <a:lvl1pPr marL="288925" indent="-288925" algn="l" defTabSz="457200" rtl="0" eaLnBrk="1" latinLnBrk="0" hangingPunct="1">
              <a:spcBef>
                <a:spcPts val="2400"/>
              </a:spcBef>
              <a:buClr>
                <a:srgbClr val="154780"/>
              </a:buClr>
              <a:buSzPct val="80000"/>
              <a:buFont typeface="Arial" panose="020B0604020202020204" pitchFamily="34" charset="0"/>
              <a:buChar char="►"/>
              <a:defRPr lang="en-US" sz="1800" kern="1200" baseline="0" dirty="0" smtClean="0">
                <a:solidFill>
                  <a:schemeClr val="tx1"/>
                </a:solidFill>
                <a:latin typeface="Garamond" panose="02020404030301010803" pitchFamily="18" charset="0"/>
                <a:ea typeface="+mn-ea"/>
                <a:cs typeface="+mn-cs"/>
              </a:defRPr>
            </a:lvl1pPr>
            <a:lvl2pPr marL="566928" indent="-284163" algn="l" defTabSz="457200" rtl="0" eaLnBrk="1" latinLnBrk="0" hangingPunct="1">
              <a:spcBef>
                <a:spcPts val="0"/>
              </a:spcBef>
              <a:buClr>
                <a:srgbClr val="154780"/>
              </a:buClr>
              <a:buSzPct val="80000"/>
              <a:buFont typeface="Arial" panose="020B0604020202020204" pitchFamily="34" charset="0"/>
              <a:buChar char="►"/>
              <a:defRPr sz="1800" kern="1200">
                <a:solidFill>
                  <a:schemeClr val="tx1"/>
                </a:solidFill>
                <a:latin typeface="Garamond" panose="02020404030301010803" pitchFamily="18" charset="0"/>
                <a:ea typeface="+mn-ea"/>
                <a:cs typeface="+mn-cs"/>
              </a:defRPr>
            </a:lvl2pPr>
            <a:lvl3pPr marL="566928" indent="237744" algn="l" defTabSz="457200" rtl="0" eaLnBrk="1" latinLnBrk="0" hangingPunct="1">
              <a:spcBef>
                <a:spcPts val="0"/>
              </a:spcBef>
              <a:buClr>
                <a:srgbClr val="154780"/>
              </a:buClr>
              <a:buFont typeface="Arial" panose="020B0604020202020204" pitchFamily="34" charset="0"/>
              <a:buChar char="●"/>
              <a:defRPr sz="1800" kern="1200">
                <a:solidFill>
                  <a:schemeClr val="tx1"/>
                </a:solidFill>
                <a:latin typeface="Garamond" panose="02020404030301010803"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a:t>Administration: </a:t>
            </a:r>
            <a:r>
              <a:rPr lang="en-US" sz="2400"/>
              <a:t>The energy field is inherently </a:t>
            </a:r>
            <a:r>
              <a:rPr lang="en-US" sz="2400" b="1"/>
              <a:t>multidisciplinary</a:t>
            </a:r>
            <a:r>
              <a:rPr lang="en-US" sz="2400"/>
              <a:t>, motivating a </a:t>
            </a:r>
            <a:r>
              <a:rPr lang="en-US" sz="2400" b="1" i="1" u="sng"/>
              <a:t>joint WSE/KSAS program</a:t>
            </a:r>
            <a:r>
              <a:rPr lang="en-US" sz="2400"/>
              <a:t>:</a:t>
            </a:r>
          </a:p>
          <a:p>
            <a:pPr lvl="1"/>
            <a:r>
              <a:rPr lang="en-US" sz="2400"/>
              <a:t>KSAS Home: Earth &amp; Planetary Sciences; DUS: Jerry Burgess (</a:t>
            </a:r>
            <a:r>
              <a:rPr lang="en-US" sz="2400">
                <a:solidFill>
                  <a:srgbClr val="0070C0"/>
                </a:solidFill>
                <a:hlinkClick r:id="rId2">
                  <a:extLst>
                    <a:ext uri="{A12FA001-AC4F-418D-AE19-62706E023703}">
                      <ahyp:hlinkClr xmlns:ahyp="http://schemas.microsoft.com/office/drawing/2018/hyperlinkcolor" val="tx"/>
                    </a:ext>
                  </a:extLst>
                </a:hlinkClick>
              </a:rPr>
              <a:t>jerry.burgess@jhu.edu</a:t>
            </a:r>
            <a:r>
              <a:rPr lang="en-US" sz="2400"/>
              <a:t>)</a:t>
            </a:r>
          </a:p>
          <a:p>
            <a:pPr lvl="1"/>
            <a:r>
              <a:rPr lang="en-US" sz="2400"/>
              <a:t>WSE Home: Electrical &amp; Computer Engineering; DUS: Susanna Thon (</a:t>
            </a:r>
            <a:r>
              <a:rPr lang="en-US" sz="2400">
                <a:solidFill>
                  <a:srgbClr val="0070C0"/>
                </a:solidFill>
                <a:hlinkClick r:id="rId3">
                  <a:extLst>
                    <a:ext uri="{A12FA001-AC4F-418D-AE19-62706E023703}">
                      <ahyp:hlinkClr xmlns:ahyp="http://schemas.microsoft.com/office/drawing/2018/hyperlinkcolor" val="tx"/>
                    </a:ext>
                  </a:extLst>
                </a:hlinkClick>
              </a:rPr>
              <a:t>susanna.thon@jhu.edu</a:t>
            </a:r>
            <a:r>
              <a:rPr lang="en-US" sz="2400"/>
              <a:t>)</a:t>
            </a:r>
          </a:p>
          <a:p>
            <a:pPr lvl="1"/>
            <a:r>
              <a:rPr lang="en-US" sz="2400"/>
              <a:t>Standing Oversight Committee (you can also go to these folks for advice!):</a:t>
            </a:r>
          </a:p>
          <a:p>
            <a:pPr lvl="2"/>
            <a:r>
              <a:rPr lang="en-US" sz="2400"/>
              <a:t>Initial composition: Susanna Thon, Jerry Burgess, Ben Hobbs, Scot Miller, Ben Schafer, </a:t>
            </a:r>
            <a:r>
              <a:rPr lang="en-US" sz="2400" err="1"/>
              <a:t>Darryn</a:t>
            </a:r>
            <a:r>
              <a:rPr lang="en-US" sz="2400"/>
              <a:t> Waugh</a:t>
            </a:r>
          </a:p>
          <a:p>
            <a:pPr lvl="1"/>
            <a:r>
              <a:rPr lang="en-US" sz="2400"/>
              <a:t>ROSEI will provide administrative and co-curricular support</a:t>
            </a:r>
          </a:p>
          <a:p>
            <a:pPr lvl="1"/>
            <a:r>
              <a:rPr lang="en-US" sz="2400"/>
              <a:t>WEBSITE: </a:t>
            </a:r>
            <a:r>
              <a:rPr lang="en-US" sz="2400">
                <a:solidFill>
                  <a:srgbClr val="0070C0"/>
                </a:solidFill>
                <a:hlinkClick r:id="rId4">
                  <a:extLst>
                    <a:ext uri="{A12FA001-AC4F-418D-AE19-62706E023703}">
                      <ahyp:hlinkClr xmlns:ahyp="http://schemas.microsoft.com/office/drawing/2018/hyperlinkcolor" val="tx"/>
                    </a:ext>
                  </a:extLst>
                </a:hlinkClick>
              </a:rPr>
              <a:t>https://energyinstitute.jhu.edu/energy-minor/</a:t>
            </a:r>
            <a:r>
              <a:rPr lang="en-US" sz="2400">
                <a:solidFill>
                  <a:srgbClr val="0070C0"/>
                </a:solidFill>
              </a:rPr>
              <a:t> </a:t>
            </a:r>
          </a:p>
        </p:txBody>
      </p:sp>
    </p:spTree>
    <p:extLst>
      <p:ext uri="{BB962C8B-B14F-4D97-AF65-F5344CB8AC3E}">
        <p14:creationId xmlns:p14="http://schemas.microsoft.com/office/powerpoint/2010/main" val="286882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81E0-CE83-C040-9B0E-D743DE7DF3D0}"/>
              </a:ext>
            </a:extLst>
          </p:cNvPr>
          <p:cNvSpPr>
            <a:spLocks noGrp="1"/>
          </p:cNvSpPr>
          <p:nvPr>
            <p:ph type="title"/>
          </p:nvPr>
        </p:nvSpPr>
        <p:spPr/>
        <p:txBody>
          <a:bodyPr/>
          <a:lstStyle/>
          <a:p>
            <a:r>
              <a:rPr lang="en-US" sz="3800"/>
              <a:t>ROSEI Founded in 2021</a:t>
            </a:r>
          </a:p>
        </p:txBody>
      </p:sp>
      <p:sp>
        <p:nvSpPr>
          <p:cNvPr id="5" name="Content Placeholder 2">
            <a:extLst>
              <a:ext uri="{FF2B5EF4-FFF2-40B4-BE49-F238E27FC236}">
                <a16:creationId xmlns:a16="http://schemas.microsoft.com/office/drawing/2014/main" id="{0432752C-587F-9348-A3D9-BF336171F26D}"/>
              </a:ext>
            </a:extLst>
          </p:cNvPr>
          <p:cNvSpPr>
            <a:spLocks noGrp="1"/>
          </p:cNvSpPr>
          <p:nvPr/>
        </p:nvSpPr>
        <p:spPr>
          <a:xfrm>
            <a:off x="468923" y="1528763"/>
            <a:ext cx="5203215" cy="4156091"/>
          </a:xfrm>
          <a:prstGeom prst="rect">
            <a:avLst/>
          </a:prstGeom>
          <a:ln>
            <a:noFill/>
          </a:ln>
        </p:spPr>
        <p:txBody>
          <a:bodyPr vert="horz" lIns="91440" tIns="45720" rIns="91440" bIns="45720" rtlCol="0">
            <a:normAutofit fontScale="92500" lnSpcReduction="10000"/>
          </a:bodyPr>
          <a:lstStyle>
            <a:lvl1pPr marL="288925" indent="-288925" algn="l" defTabSz="457200" rtl="0" eaLnBrk="1" latinLnBrk="0" hangingPunct="1">
              <a:spcBef>
                <a:spcPts val="2400"/>
              </a:spcBef>
              <a:buClr>
                <a:srgbClr val="154780"/>
              </a:buClr>
              <a:buSzPct val="80000"/>
              <a:buFont typeface="Arial" panose="020B0604020202020204" pitchFamily="34" charset="0"/>
              <a:buChar char="►"/>
              <a:defRPr lang="en-US" sz="1800" kern="1200" baseline="0">
                <a:solidFill>
                  <a:schemeClr val="tx1"/>
                </a:solidFill>
                <a:latin typeface="Garamond" panose="02020404030301010803" pitchFamily="18" charset="0"/>
                <a:ea typeface="+mn-ea"/>
                <a:cs typeface="+mn-cs"/>
              </a:defRPr>
            </a:lvl1pPr>
            <a:lvl2pPr marL="568325" indent="-284163" algn="l" defTabSz="457200" rtl="0" eaLnBrk="1" latinLnBrk="0" hangingPunct="1">
              <a:spcBef>
                <a:spcPts val="0"/>
              </a:spcBef>
              <a:buClr>
                <a:srgbClr val="154780"/>
              </a:buClr>
              <a:buSzPct val="80000"/>
              <a:buFont typeface="Arial" panose="020B0604020202020204" pitchFamily="34" charset="0"/>
              <a:buChar char="►"/>
              <a:defRPr sz="1800" kern="1200">
                <a:solidFill>
                  <a:schemeClr val="tx1"/>
                </a:solidFill>
                <a:latin typeface="Garamond" panose="02020404030301010803" pitchFamily="18" charset="0"/>
                <a:ea typeface="+mn-ea"/>
                <a:cs typeface="+mn-cs"/>
              </a:defRPr>
            </a:lvl2pPr>
            <a:lvl3pPr marL="808038" indent="-234950" algn="l" defTabSz="457200" rtl="0" eaLnBrk="1" latinLnBrk="0" hangingPunct="1">
              <a:spcBef>
                <a:spcPts val="0"/>
              </a:spcBef>
              <a:buClr>
                <a:srgbClr val="154780"/>
              </a:buClr>
              <a:buFont typeface="Arial" panose="020B0604020202020204" pitchFamily="34" charset="0"/>
              <a:buChar char="●"/>
              <a:tabLst/>
              <a:defRPr sz="1800" kern="1200">
                <a:solidFill>
                  <a:schemeClr val="tx1"/>
                </a:solidFill>
                <a:latin typeface="Garamond" panose="02020404030301010803" pitchFamily="18" charset="0"/>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Vision:</a:t>
            </a:r>
            <a:r>
              <a:rPr lang="en-US"/>
              <a:t> Johns Hopkins University is globally recognized for developing technologies, educating people, and supporting policy that equitably addresses the intertwined challenges of climate change and energy use for Baltimore, the nation, and the world.</a:t>
            </a:r>
          </a:p>
          <a:p>
            <a:r>
              <a:rPr lang="en-US" b="1"/>
              <a:t>Mission:</a:t>
            </a:r>
            <a:r>
              <a:rPr lang="en-US"/>
              <a:t> The Ralph O’Connor Sustainable Energy Institute (ROSEI) integrates efforts across the university to create and implement clean, renewable and sustainable energy technologies; educate future energy leaders; and within the complex inter-connected systems that energy resides support implementation, markets, and policies that promote an affordable and equitable green energy future for a more resilient world.</a:t>
            </a:r>
          </a:p>
          <a:p>
            <a:r>
              <a:rPr lang="en-US" b="1"/>
              <a:t>Values: </a:t>
            </a:r>
            <a:r>
              <a:rPr lang="en-US"/>
              <a:t>Innovation, Education, Equity, Community</a:t>
            </a:r>
          </a:p>
          <a:p>
            <a:endParaRPr lang="en-US"/>
          </a:p>
        </p:txBody>
      </p:sp>
      <p:pic>
        <p:nvPicPr>
          <p:cNvPr id="6" name="Content Placeholder 8">
            <a:extLst>
              <a:ext uri="{FF2B5EF4-FFF2-40B4-BE49-F238E27FC236}">
                <a16:creationId xmlns:a16="http://schemas.microsoft.com/office/drawing/2014/main" id="{59446A1C-D344-D801-3A35-46E45EBD9E2E}"/>
              </a:ext>
            </a:extLst>
          </p:cNvPr>
          <p:cNvPicPr>
            <a:picLocks noChangeAspect="1"/>
          </p:cNvPicPr>
          <p:nvPr/>
        </p:nvPicPr>
        <p:blipFill>
          <a:blip r:embed="rId2"/>
          <a:stretch>
            <a:fillRect/>
          </a:stretch>
        </p:blipFill>
        <p:spPr>
          <a:xfrm>
            <a:off x="6414722" y="1518429"/>
            <a:ext cx="4546355" cy="4374878"/>
          </a:xfrm>
          <a:prstGeom prst="rect">
            <a:avLst/>
          </a:prstGeom>
        </p:spPr>
      </p:pic>
    </p:spTree>
    <p:extLst>
      <p:ext uri="{BB962C8B-B14F-4D97-AF65-F5344CB8AC3E}">
        <p14:creationId xmlns:p14="http://schemas.microsoft.com/office/powerpoint/2010/main" val="2547916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270B-A812-9D1E-8034-BFF26888D010}"/>
              </a:ext>
            </a:extLst>
          </p:cNvPr>
          <p:cNvSpPr>
            <a:spLocks noGrp="1"/>
          </p:cNvSpPr>
          <p:nvPr>
            <p:ph type="title"/>
          </p:nvPr>
        </p:nvSpPr>
        <p:spPr>
          <a:xfrm>
            <a:off x="1141310" y="149088"/>
            <a:ext cx="10515600" cy="795129"/>
          </a:xfrm>
        </p:spPr>
        <p:txBody>
          <a:bodyPr>
            <a:normAutofit/>
          </a:bodyPr>
          <a:lstStyle/>
          <a:p>
            <a:r>
              <a:rPr lang="en-US" sz="3800" dirty="0"/>
              <a:t>ROSEI Grows with WSE-JHU Evolution (‘23-’25)</a:t>
            </a:r>
          </a:p>
        </p:txBody>
      </p:sp>
      <p:sp>
        <p:nvSpPr>
          <p:cNvPr id="3" name="Content Placeholder 2">
            <a:extLst>
              <a:ext uri="{FF2B5EF4-FFF2-40B4-BE49-F238E27FC236}">
                <a16:creationId xmlns:a16="http://schemas.microsoft.com/office/drawing/2014/main" id="{C04483A5-3470-AA1F-3EA7-D0BE86EAD24E}"/>
              </a:ext>
            </a:extLst>
          </p:cNvPr>
          <p:cNvSpPr>
            <a:spLocks noGrp="1"/>
          </p:cNvSpPr>
          <p:nvPr>
            <p:ph sz="half" idx="1"/>
          </p:nvPr>
        </p:nvSpPr>
        <p:spPr>
          <a:xfrm>
            <a:off x="535090" y="795130"/>
            <a:ext cx="5181600" cy="5138531"/>
          </a:xfrm>
        </p:spPr>
        <p:txBody>
          <a:bodyPr/>
          <a:lstStyle/>
          <a:p>
            <a:pPr marL="0" indent="0">
              <a:buNone/>
            </a:pPr>
            <a:r>
              <a:rPr lang="en-US"/>
              <a:t>Data Science and AI</a:t>
            </a:r>
          </a:p>
          <a:p>
            <a:endParaRPr lang="en-US"/>
          </a:p>
          <a:p>
            <a:endParaRPr lang="en-US"/>
          </a:p>
          <a:p>
            <a:endParaRPr lang="en-US"/>
          </a:p>
          <a:p>
            <a:endParaRPr lang="en-US"/>
          </a:p>
          <a:p>
            <a:endParaRPr lang="en-US"/>
          </a:p>
          <a:p>
            <a:endParaRPr lang="en-US"/>
          </a:p>
          <a:p>
            <a:pPr marL="0" indent="0">
              <a:buNone/>
            </a:pPr>
            <a:endParaRPr lang="en-US"/>
          </a:p>
          <a:p>
            <a:endParaRPr lang="en-US"/>
          </a:p>
          <a:p>
            <a:endParaRPr lang="en-US"/>
          </a:p>
        </p:txBody>
      </p:sp>
      <p:sp>
        <p:nvSpPr>
          <p:cNvPr id="4" name="Content Placeholder 3">
            <a:extLst>
              <a:ext uri="{FF2B5EF4-FFF2-40B4-BE49-F238E27FC236}">
                <a16:creationId xmlns:a16="http://schemas.microsoft.com/office/drawing/2014/main" id="{E914A0A4-5311-39EB-8177-8750FA5BE8C6}"/>
              </a:ext>
            </a:extLst>
          </p:cNvPr>
          <p:cNvSpPr>
            <a:spLocks noGrp="1"/>
          </p:cNvSpPr>
          <p:nvPr>
            <p:ph sz="half" idx="2"/>
          </p:nvPr>
        </p:nvSpPr>
        <p:spPr>
          <a:xfrm>
            <a:off x="6096000" y="775252"/>
            <a:ext cx="5257800" cy="5138531"/>
          </a:xfrm>
        </p:spPr>
        <p:txBody>
          <a:bodyPr/>
          <a:lstStyle/>
          <a:p>
            <a:pPr marL="0" indent="0">
              <a:buNone/>
            </a:pPr>
            <a:r>
              <a:rPr lang="en-US"/>
              <a:t>   Government &amp; Policy</a:t>
            </a:r>
          </a:p>
          <a:p>
            <a:endParaRPr lang="en-US"/>
          </a:p>
          <a:p>
            <a:endParaRPr lang="en-US"/>
          </a:p>
          <a:p>
            <a:endParaRPr lang="en-US"/>
          </a:p>
          <a:p>
            <a:endParaRPr lang="en-US"/>
          </a:p>
          <a:p>
            <a:pPr marL="0" indent="0">
              <a:buNone/>
            </a:pPr>
            <a:endParaRPr lang="en-US"/>
          </a:p>
          <a:p>
            <a:endParaRPr lang="en-US"/>
          </a:p>
          <a:p>
            <a:endParaRPr lang="en-US"/>
          </a:p>
        </p:txBody>
      </p:sp>
      <p:pic>
        <p:nvPicPr>
          <p:cNvPr id="2050" name="Picture 2">
            <a:extLst>
              <a:ext uri="{FF2B5EF4-FFF2-40B4-BE49-F238E27FC236}">
                <a16:creationId xmlns:a16="http://schemas.microsoft.com/office/drawing/2014/main" id="{230F1437-1619-D77C-9CD2-63CBBAE03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0" y="1273546"/>
            <a:ext cx="4569011" cy="25717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high angle view of a city&#10;&#10;Description automatically generated">
            <a:extLst>
              <a:ext uri="{FF2B5EF4-FFF2-40B4-BE49-F238E27FC236}">
                <a16:creationId xmlns:a16="http://schemas.microsoft.com/office/drawing/2014/main" id="{C3CEB290-AD6F-17CE-4A7C-F70AEB73BB25}"/>
              </a:ext>
            </a:extLst>
          </p:cNvPr>
          <p:cNvPicPr>
            <a:picLocks noChangeAspect="1"/>
          </p:cNvPicPr>
          <p:nvPr/>
        </p:nvPicPr>
        <p:blipFill>
          <a:blip r:embed="rId4"/>
          <a:stretch>
            <a:fillRect/>
          </a:stretch>
        </p:blipFill>
        <p:spPr>
          <a:xfrm>
            <a:off x="3880842" y="4368509"/>
            <a:ext cx="4144134" cy="2480701"/>
          </a:xfrm>
          <a:prstGeom prst="rect">
            <a:avLst/>
          </a:prstGeom>
        </p:spPr>
      </p:pic>
      <p:pic>
        <p:nvPicPr>
          <p:cNvPr id="17" name="Picture 16" descr="A person standing at a podium with a microphone&#10;&#10;Description automatically generated">
            <a:extLst>
              <a:ext uri="{FF2B5EF4-FFF2-40B4-BE49-F238E27FC236}">
                <a16:creationId xmlns:a16="http://schemas.microsoft.com/office/drawing/2014/main" id="{624EF842-4AE1-B79C-D603-C14FD4317576}"/>
              </a:ext>
            </a:extLst>
          </p:cNvPr>
          <p:cNvPicPr>
            <a:picLocks noChangeAspect="1"/>
          </p:cNvPicPr>
          <p:nvPr/>
        </p:nvPicPr>
        <p:blipFill>
          <a:blip r:embed="rId5"/>
          <a:stretch>
            <a:fillRect/>
          </a:stretch>
        </p:blipFill>
        <p:spPr>
          <a:xfrm>
            <a:off x="5724303" y="1256185"/>
            <a:ext cx="4680466" cy="2601468"/>
          </a:xfrm>
          <a:prstGeom prst="rect">
            <a:avLst/>
          </a:prstGeom>
        </p:spPr>
      </p:pic>
      <p:sp>
        <p:nvSpPr>
          <p:cNvPr id="19" name="TextBox 18">
            <a:extLst>
              <a:ext uri="{FF2B5EF4-FFF2-40B4-BE49-F238E27FC236}">
                <a16:creationId xmlns:a16="http://schemas.microsoft.com/office/drawing/2014/main" id="{2D2484C3-2DD9-A450-0AFE-155E763F2F16}"/>
              </a:ext>
            </a:extLst>
          </p:cNvPr>
          <p:cNvSpPr txBox="1"/>
          <p:nvPr/>
        </p:nvSpPr>
        <p:spPr>
          <a:xfrm>
            <a:off x="4212718" y="3845289"/>
            <a:ext cx="3623474" cy="523220"/>
          </a:xfrm>
          <a:prstGeom prst="rect">
            <a:avLst/>
          </a:prstGeom>
          <a:noFill/>
        </p:spPr>
        <p:txBody>
          <a:bodyPr wrap="square" rtlCol="0">
            <a:spAutoFit/>
          </a:bodyPr>
          <a:lstStyle/>
          <a:p>
            <a:r>
              <a:rPr lang="en-US" sz="2800"/>
              <a:t>Remington Energy Hub</a:t>
            </a:r>
          </a:p>
        </p:txBody>
      </p:sp>
      <p:sp>
        <p:nvSpPr>
          <p:cNvPr id="5" name="TextBox 4">
            <a:extLst>
              <a:ext uri="{FF2B5EF4-FFF2-40B4-BE49-F238E27FC236}">
                <a16:creationId xmlns:a16="http://schemas.microsoft.com/office/drawing/2014/main" id="{56202EF2-0276-FA6A-4EA1-3432A575144C}"/>
              </a:ext>
            </a:extLst>
          </p:cNvPr>
          <p:cNvSpPr txBox="1"/>
          <p:nvPr/>
        </p:nvSpPr>
        <p:spPr>
          <a:xfrm>
            <a:off x="523660" y="3954666"/>
            <a:ext cx="3168398" cy="3139321"/>
          </a:xfrm>
          <a:prstGeom prst="rect">
            <a:avLst/>
          </a:prstGeom>
          <a:noFill/>
        </p:spPr>
        <p:txBody>
          <a:bodyPr wrap="square" rtlCol="0">
            <a:spAutoFit/>
          </a:bodyPr>
          <a:lstStyle/>
          <a:p>
            <a:pPr marL="285750" indent="-285750">
              <a:buFont typeface="Arial" panose="020B0604020202020204" pitchFamily="34" charset="0"/>
              <a:buChar char="•"/>
            </a:pPr>
            <a:r>
              <a:rPr lang="en-US"/>
              <a:t>Data Science and AI BDP Cluster Proposal in process</a:t>
            </a:r>
          </a:p>
          <a:p>
            <a:pPr marL="285750" indent="-285750">
              <a:buFont typeface="Arial" panose="020B0604020202020204" pitchFamily="34" charset="0"/>
              <a:buChar char="•"/>
            </a:pPr>
            <a:r>
              <a:rPr lang="en-US"/>
              <a:t>Grid pillar faculty engaged in AI/ML solutions</a:t>
            </a:r>
          </a:p>
          <a:p>
            <a:pPr marL="285750" indent="-285750">
              <a:buFont typeface="Arial" panose="020B0604020202020204" pitchFamily="34" charset="0"/>
              <a:buChar char="•"/>
            </a:pPr>
            <a:r>
              <a:rPr lang="en-US"/>
              <a:t>New </a:t>
            </a:r>
            <a:r>
              <a:rPr lang="en-US" err="1"/>
              <a:t>R.Labs</a:t>
            </a:r>
            <a:r>
              <a:rPr lang="en-US"/>
              <a:t> will have significantly increased AI/ML hardware capabilities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6" name="TextBox 5">
            <a:extLst>
              <a:ext uri="{FF2B5EF4-FFF2-40B4-BE49-F238E27FC236}">
                <a16:creationId xmlns:a16="http://schemas.microsoft.com/office/drawing/2014/main" id="{281FC80B-AD22-36B0-A50B-25678DFEC776}"/>
              </a:ext>
            </a:extLst>
          </p:cNvPr>
          <p:cNvSpPr txBox="1"/>
          <p:nvPr/>
        </p:nvSpPr>
        <p:spPr>
          <a:xfrm>
            <a:off x="7963122" y="4038653"/>
            <a:ext cx="4228878"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Commencing </a:t>
            </a:r>
            <a:r>
              <a:rPr lang="en-US" dirty="0" err="1"/>
              <a:t>R.Labs</a:t>
            </a:r>
            <a:r>
              <a:rPr lang="en-US" dirty="0"/>
              <a:t> build-out in Summer ‘24.</a:t>
            </a:r>
          </a:p>
          <a:p>
            <a:pPr marL="285750" indent="-285750">
              <a:buFont typeface="Arial" panose="020B0604020202020204" pitchFamily="34" charset="0"/>
              <a:buChar char="•"/>
            </a:pPr>
            <a:r>
              <a:rPr lang="en-US" dirty="0"/>
              <a:t>Applied for funding from State of Maryland to assist</a:t>
            </a:r>
          </a:p>
          <a:p>
            <a:pPr marL="285750" indent="-285750">
              <a:buFont typeface="Arial" panose="020B0604020202020204" pitchFamily="34" charset="0"/>
              <a:buChar char="•"/>
            </a:pPr>
            <a:r>
              <a:rPr lang="en-US" dirty="0"/>
              <a:t>Excited about potential to establish Remington as marquee Baltimore </a:t>
            </a:r>
            <a:r>
              <a:rPr lang="en-US" dirty="0" err="1"/>
              <a:t>EnergyTech</a:t>
            </a:r>
            <a:r>
              <a:rPr lang="en-US" dirty="0"/>
              <a:t> hub</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F89128C-80D7-9742-0E47-74BBDAC6D4B4}"/>
              </a:ext>
            </a:extLst>
          </p:cNvPr>
          <p:cNvSpPr txBox="1"/>
          <p:nvPr/>
        </p:nvSpPr>
        <p:spPr>
          <a:xfrm>
            <a:off x="10372592" y="1273546"/>
            <a:ext cx="1734664" cy="3970318"/>
          </a:xfrm>
          <a:prstGeom prst="rect">
            <a:avLst/>
          </a:prstGeom>
          <a:noFill/>
        </p:spPr>
        <p:txBody>
          <a:bodyPr wrap="square" rtlCol="0">
            <a:spAutoFit/>
          </a:bodyPr>
          <a:lstStyle/>
          <a:p>
            <a:pPr marL="285750" indent="-285750">
              <a:buFont typeface="Arial" panose="020B0604020202020204" pitchFamily="34" charset="0"/>
              <a:buChar char="•"/>
            </a:pPr>
            <a:r>
              <a:rPr lang="en-US" dirty="0"/>
              <a:t>Hosted a NEXUS award conference at 555 Penn in January</a:t>
            </a:r>
          </a:p>
          <a:p>
            <a:endParaRPr lang="en-US" dirty="0"/>
          </a:p>
          <a:p>
            <a:pPr marL="285750" indent="-285750">
              <a:buFont typeface="Arial" panose="020B0604020202020204" pitchFamily="34" charset="0"/>
              <a:buChar char="•"/>
            </a:pPr>
            <a:r>
              <a:rPr lang="en-US" dirty="0"/>
              <a:t>Had senior leader from ARPA-E to 555 Penn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638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B5100DC-8C39-294B-AADC-11AB86F33A84}"/>
              </a:ext>
            </a:extLst>
          </p:cNvPr>
          <p:cNvPicPr>
            <a:picLocks noChangeAspect="1"/>
          </p:cNvPicPr>
          <p:nvPr/>
        </p:nvPicPr>
        <p:blipFill>
          <a:blip r:embed="rId3"/>
          <a:stretch>
            <a:fillRect/>
          </a:stretch>
        </p:blipFill>
        <p:spPr>
          <a:xfrm>
            <a:off x="0" y="286438"/>
            <a:ext cx="12192000" cy="6858000"/>
          </a:xfrm>
          <a:prstGeom prst="rect">
            <a:avLst/>
          </a:prstGeom>
        </p:spPr>
      </p:pic>
      <p:sp>
        <p:nvSpPr>
          <p:cNvPr id="6" name="TextBox 5">
            <a:extLst>
              <a:ext uri="{FF2B5EF4-FFF2-40B4-BE49-F238E27FC236}">
                <a16:creationId xmlns:a16="http://schemas.microsoft.com/office/drawing/2014/main" id="{B25E8BCB-EE23-FE42-BB3E-357E3FBB5023}"/>
              </a:ext>
            </a:extLst>
          </p:cNvPr>
          <p:cNvSpPr txBox="1"/>
          <p:nvPr/>
        </p:nvSpPr>
        <p:spPr>
          <a:xfrm>
            <a:off x="193064" y="3429000"/>
            <a:ext cx="622238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aramond" panose="02020404030301010803" pitchFamily="18" charset="0"/>
              </a:rPr>
              <a:t>Detail on ARROW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aramond" panose="02020404030301010803" pitchFamily="18" charset="0"/>
              </a:rPr>
              <a:t>&amp; EPICS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pitchFamily="18" charset="0"/>
            </a:endParaRPr>
          </a:p>
        </p:txBody>
      </p:sp>
    </p:spTree>
    <p:extLst>
      <p:ext uri="{BB962C8B-B14F-4D97-AF65-F5344CB8AC3E}">
        <p14:creationId xmlns:p14="http://schemas.microsoft.com/office/powerpoint/2010/main" val="3969524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E446-5370-81F0-B8BB-A32B6A9CEA25}"/>
            </a:ext>
          </a:extLst>
        </p:cNvPr>
        <p:cNvGrpSpPr/>
        <p:nvPr/>
      </p:nvGrpSpPr>
      <p:grpSpPr>
        <a:xfrm>
          <a:off x="0" y="0"/>
          <a:ext cx="0" cy="0"/>
          <a:chOff x="0" y="0"/>
          <a:chExt cx="0" cy="0"/>
        </a:xfrm>
      </p:grpSpPr>
      <p:pic>
        <p:nvPicPr>
          <p:cNvPr id="11" name="Picture 8">
            <a:extLst>
              <a:ext uri="{FF2B5EF4-FFF2-40B4-BE49-F238E27FC236}">
                <a16:creationId xmlns:a16="http://schemas.microsoft.com/office/drawing/2014/main" id="{DC10F9AF-9BEC-FEAA-E48B-019DBF48D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22" b="118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45566F-E8C5-C656-0BA7-C7FC4BF1BF8E}"/>
              </a:ext>
            </a:extLst>
          </p:cNvPr>
          <p:cNvPicPr>
            <a:picLocks noChangeAspect="1"/>
          </p:cNvPicPr>
          <p:nvPr/>
        </p:nvPicPr>
        <p:blipFill>
          <a:blip r:embed="rId3"/>
          <a:stretch>
            <a:fillRect/>
          </a:stretch>
        </p:blipFill>
        <p:spPr>
          <a:xfrm>
            <a:off x="706929" y="92933"/>
            <a:ext cx="10778141" cy="1760660"/>
          </a:xfrm>
          <a:prstGeom prst="rect">
            <a:avLst/>
          </a:prstGeom>
        </p:spPr>
      </p:pic>
      <p:sp>
        <p:nvSpPr>
          <p:cNvPr id="6" name="TextBox 5">
            <a:extLst>
              <a:ext uri="{FF2B5EF4-FFF2-40B4-BE49-F238E27FC236}">
                <a16:creationId xmlns:a16="http://schemas.microsoft.com/office/drawing/2014/main" id="{94E14171-BC51-0723-138C-9D0521AAFA00}"/>
              </a:ext>
            </a:extLst>
          </p:cNvPr>
          <p:cNvSpPr txBox="1"/>
          <p:nvPr/>
        </p:nvSpPr>
        <p:spPr>
          <a:xfrm>
            <a:off x="4858374" y="2930984"/>
            <a:ext cx="2159887" cy="553998"/>
          </a:xfrm>
          <a:prstGeom prst="rect">
            <a:avLst/>
          </a:prstGeom>
          <a:noFill/>
        </p:spPr>
        <p:txBody>
          <a:bodyPr wrap="none" rtlCol="0">
            <a:spAutoFit/>
          </a:bodyPr>
          <a:lstStyle/>
          <a:p>
            <a:pPr algn="ctr"/>
            <a:r>
              <a:rPr lang="en-US" b="1" dirty="0"/>
              <a:t>Prof. Sanjay Arwade</a:t>
            </a:r>
          </a:p>
          <a:p>
            <a:pPr algn="ctr"/>
            <a:r>
              <a:rPr lang="en-US" sz="1200" dirty="0"/>
              <a:t>ARROW Director</a:t>
            </a:r>
          </a:p>
        </p:txBody>
      </p:sp>
      <p:grpSp>
        <p:nvGrpSpPr>
          <p:cNvPr id="9" name="Group 8">
            <a:extLst>
              <a:ext uri="{FF2B5EF4-FFF2-40B4-BE49-F238E27FC236}">
                <a16:creationId xmlns:a16="http://schemas.microsoft.com/office/drawing/2014/main" id="{9D4A4EC1-19CF-C336-F475-FE2E2F7A9170}"/>
              </a:ext>
            </a:extLst>
          </p:cNvPr>
          <p:cNvGrpSpPr/>
          <p:nvPr/>
        </p:nvGrpSpPr>
        <p:grpSpPr>
          <a:xfrm>
            <a:off x="4697484" y="2187888"/>
            <a:ext cx="2425588" cy="685800"/>
            <a:chOff x="5179310" y="4785924"/>
            <a:chExt cx="2425588" cy="685800"/>
          </a:xfrm>
        </p:grpSpPr>
        <p:pic>
          <p:nvPicPr>
            <p:cNvPr id="8" name="Picture 7" descr="University of Massachusetts Amherst">
              <a:extLst>
                <a:ext uri="{FF2B5EF4-FFF2-40B4-BE49-F238E27FC236}">
                  <a16:creationId xmlns:a16="http://schemas.microsoft.com/office/drawing/2014/main" id="{856F7DC0-7382-792B-DBD8-392EAA46A13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00" t="15994" r="9563" b="17028"/>
            <a:stretch/>
          </p:blipFill>
          <p:spPr>
            <a:xfrm>
              <a:off x="5890059" y="4785924"/>
              <a:ext cx="1714839" cy="685800"/>
            </a:xfrm>
            <a:prstGeom prst="rect">
              <a:avLst/>
            </a:prstGeom>
          </p:spPr>
        </p:pic>
        <p:pic>
          <p:nvPicPr>
            <p:cNvPr id="1038" name="Picture 14" descr="New University Seal and Brand Mark Unveiled by UMass Amherst ...">
              <a:extLst>
                <a:ext uri="{FF2B5EF4-FFF2-40B4-BE49-F238E27FC236}">
                  <a16:creationId xmlns:a16="http://schemas.microsoft.com/office/drawing/2014/main" id="{CD48CB5B-ED9C-406E-DB3D-65544B6A6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9310" y="4785924"/>
              <a:ext cx="685800" cy="685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E5DA10A0-392F-C640-24B0-4D57E3774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7484" y="6067845"/>
            <a:ext cx="27360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68A002B-20B3-B1F7-6285-8A1A3DDDFC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6052" y="6067845"/>
            <a:ext cx="2267109" cy="685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7C1486-1A37-A5D9-7C95-459135425D50}"/>
              </a:ext>
            </a:extLst>
          </p:cNvPr>
          <p:cNvSpPr txBox="1"/>
          <p:nvPr/>
        </p:nvSpPr>
        <p:spPr>
          <a:xfrm>
            <a:off x="157020" y="6169891"/>
            <a:ext cx="4229043" cy="523220"/>
          </a:xfrm>
          <a:prstGeom prst="rect">
            <a:avLst/>
          </a:prstGeom>
          <a:noFill/>
        </p:spPr>
        <p:txBody>
          <a:bodyPr wrap="none" rtlCol="0">
            <a:spAutoFit/>
          </a:bodyPr>
          <a:lstStyle/>
          <a:p>
            <a:r>
              <a:rPr lang="en-US" sz="2800" i="1" dirty="0">
                <a:solidFill>
                  <a:schemeClr val="bg1"/>
                </a:solidFill>
              </a:rPr>
              <a:t>Empower, Engage, Innovate</a:t>
            </a:r>
          </a:p>
        </p:txBody>
      </p:sp>
      <p:sp>
        <p:nvSpPr>
          <p:cNvPr id="10" name="TextBox 9">
            <a:extLst>
              <a:ext uri="{FF2B5EF4-FFF2-40B4-BE49-F238E27FC236}">
                <a16:creationId xmlns:a16="http://schemas.microsoft.com/office/drawing/2014/main" id="{AFBB584F-3619-1194-5B1D-A79538B6E222}"/>
              </a:ext>
            </a:extLst>
          </p:cNvPr>
          <p:cNvSpPr txBox="1"/>
          <p:nvPr/>
        </p:nvSpPr>
        <p:spPr>
          <a:xfrm>
            <a:off x="1338536" y="5601409"/>
            <a:ext cx="9453969" cy="369332"/>
          </a:xfrm>
          <a:prstGeom prst="rect">
            <a:avLst/>
          </a:prstGeom>
          <a:noFill/>
        </p:spPr>
        <p:txBody>
          <a:bodyPr wrap="square" rtlCol="0">
            <a:spAutoFit/>
          </a:bodyPr>
          <a:lstStyle/>
          <a:p>
            <a:pPr algn="ctr"/>
            <a:r>
              <a:rPr lang="en-US" dirty="0">
                <a:solidFill>
                  <a:schemeClr val="bg1"/>
                </a:solidFill>
              </a:rPr>
              <a:t>Selected and under contracting negotiation - 25 February 2024 update</a:t>
            </a:r>
          </a:p>
        </p:txBody>
      </p:sp>
      <p:grpSp>
        <p:nvGrpSpPr>
          <p:cNvPr id="16" name="Group 15">
            <a:extLst>
              <a:ext uri="{FF2B5EF4-FFF2-40B4-BE49-F238E27FC236}">
                <a16:creationId xmlns:a16="http://schemas.microsoft.com/office/drawing/2014/main" id="{70985A91-FAD5-32CA-00F6-716C70CC5222}"/>
              </a:ext>
            </a:extLst>
          </p:cNvPr>
          <p:cNvGrpSpPr/>
          <p:nvPr/>
        </p:nvGrpSpPr>
        <p:grpSpPr>
          <a:xfrm>
            <a:off x="10131606" y="6067845"/>
            <a:ext cx="1932060" cy="712657"/>
            <a:chOff x="10131606" y="6067845"/>
            <a:chExt cx="1932060" cy="712657"/>
          </a:xfrm>
        </p:grpSpPr>
        <p:pic>
          <p:nvPicPr>
            <p:cNvPr id="1030" name="Picture 6">
              <a:extLst>
                <a:ext uri="{FF2B5EF4-FFF2-40B4-BE49-F238E27FC236}">
                  <a16:creationId xmlns:a16="http://schemas.microsoft.com/office/drawing/2014/main" id="{1DA0EBD7-46FF-521E-200A-13C1A5B37F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13" r="60066" b="1564"/>
            <a:stretch/>
          </p:blipFill>
          <p:spPr bwMode="auto">
            <a:xfrm>
              <a:off x="10131606" y="6067845"/>
              <a:ext cx="761819" cy="685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B80646-D269-65F6-B2E0-B760075C594C}"/>
                </a:ext>
              </a:extLst>
            </p:cNvPr>
            <p:cNvSpPr txBox="1"/>
            <p:nvPr/>
          </p:nvSpPr>
          <p:spPr>
            <a:xfrm>
              <a:off x="10827430" y="6086379"/>
              <a:ext cx="1236236" cy="369332"/>
            </a:xfrm>
            <a:prstGeom prst="rect">
              <a:avLst/>
            </a:prstGeom>
            <a:noFill/>
          </p:spPr>
          <p:txBody>
            <a:bodyPr wrap="none" rtlCol="0">
              <a:spAutoFit/>
            </a:bodyPr>
            <a:lstStyle/>
            <a:p>
              <a:r>
                <a:rPr lang="en-US" spc="100" dirty="0">
                  <a:latin typeface="Arial" panose="020B0604020202020204" pitchFamily="34" charset="0"/>
                  <a:cs typeface="Arial" panose="020B0604020202020204" pitchFamily="34" charset="0"/>
                </a:rPr>
                <a:t>Maryland</a:t>
              </a:r>
            </a:p>
          </p:txBody>
        </p:sp>
        <p:sp>
          <p:nvSpPr>
            <p:cNvPr id="15" name="TextBox 14">
              <a:extLst>
                <a:ext uri="{FF2B5EF4-FFF2-40B4-BE49-F238E27FC236}">
                  <a16:creationId xmlns:a16="http://schemas.microsoft.com/office/drawing/2014/main" id="{B7675DCE-54FC-1130-4631-04110474A51C}"/>
                </a:ext>
              </a:extLst>
            </p:cNvPr>
            <p:cNvSpPr txBox="1"/>
            <p:nvPr/>
          </p:nvSpPr>
          <p:spPr>
            <a:xfrm>
              <a:off x="10842625" y="6349615"/>
              <a:ext cx="1079142" cy="430887"/>
            </a:xfrm>
            <a:prstGeom prst="rect">
              <a:avLst/>
            </a:prstGeom>
            <a:noFill/>
          </p:spPr>
          <p:txBody>
            <a:bodyPr wrap="none" rtlCol="0">
              <a:spAutoFit/>
            </a:bodyPr>
            <a:lstStyle/>
            <a:p>
              <a:r>
                <a:rPr lang="en-US" sz="1050" dirty="0">
                  <a:solidFill>
                    <a:schemeClr val="accent5">
                      <a:lumMod val="75000"/>
                    </a:schemeClr>
                  </a:solidFill>
                  <a:latin typeface="Arial" panose="020B0604020202020204" pitchFamily="34" charset="0"/>
                  <a:cs typeface="Arial" panose="020B0604020202020204" pitchFamily="34" charset="0"/>
                </a:rPr>
                <a:t>Energy</a:t>
              </a:r>
            </a:p>
            <a:p>
              <a:r>
                <a:rPr lang="en-US" sz="1050" dirty="0">
                  <a:solidFill>
                    <a:schemeClr val="accent5">
                      <a:lumMod val="75000"/>
                    </a:schemeClr>
                  </a:solidFill>
                  <a:latin typeface="Arial" panose="020B0604020202020204" pitchFamily="34" charset="0"/>
                  <a:cs typeface="Arial" panose="020B0604020202020204" pitchFamily="34" charset="0"/>
                </a:rPr>
                <a:t>Administration</a:t>
              </a:r>
            </a:p>
          </p:txBody>
        </p:sp>
      </p:grpSp>
    </p:spTree>
    <p:extLst>
      <p:ext uri="{BB962C8B-B14F-4D97-AF65-F5344CB8AC3E}">
        <p14:creationId xmlns:p14="http://schemas.microsoft.com/office/powerpoint/2010/main" val="3181747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57B3-9F02-B75B-031C-F4F241A68891}"/>
            </a:ext>
          </a:extLst>
        </p:cNvPr>
        <p:cNvGrpSpPr/>
        <p:nvPr/>
      </p:nvGrpSpPr>
      <p:grpSpPr>
        <a:xfrm>
          <a:off x="0" y="0"/>
          <a:ext cx="0" cy="0"/>
          <a:chOff x="0" y="0"/>
          <a:chExt cx="0" cy="0"/>
        </a:xfrm>
      </p:grpSpPr>
      <p:pic>
        <p:nvPicPr>
          <p:cNvPr id="4104" name="Picture 8">
            <a:extLst>
              <a:ext uri="{FF2B5EF4-FFF2-40B4-BE49-F238E27FC236}">
                <a16:creationId xmlns:a16="http://schemas.microsoft.com/office/drawing/2014/main" id="{77EC157F-B5F2-3B9C-7691-9D5A756B60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22" b="118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389584-2876-D543-84A8-473D96BABA3C}"/>
              </a:ext>
            </a:extLst>
          </p:cNvPr>
          <p:cNvPicPr>
            <a:picLocks noChangeAspect="1"/>
          </p:cNvPicPr>
          <p:nvPr/>
        </p:nvPicPr>
        <p:blipFill>
          <a:blip r:embed="rId3">
            <a:biLevel thresh="25000"/>
          </a:blip>
          <a:stretch>
            <a:fillRect/>
          </a:stretch>
        </p:blipFill>
        <p:spPr>
          <a:xfrm>
            <a:off x="8950036" y="98974"/>
            <a:ext cx="3079979" cy="503129"/>
          </a:xfrm>
          <a:prstGeom prst="rect">
            <a:avLst/>
          </a:prstGeom>
        </p:spPr>
      </p:pic>
      <p:sp>
        <p:nvSpPr>
          <p:cNvPr id="5" name="TextBox 4">
            <a:extLst>
              <a:ext uri="{FF2B5EF4-FFF2-40B4-BE49-F238E27FC236}">
                <a16:creationId xmlns:a16="http://schemas.microsoft.com/office/drawing/2014/main" id="{FC105B0F-0736-F1D2-8FE3-3FFCEB69A8B6}"/>
              </a:ext>
            </a:extLst>
          </p:cNvPr>
          <p:cNvSpPr txBox="1"/>
          <p:nvPr/>
        </p:nvSpPr>
        <p:spPr>
          <a:xfrm>
            <a:off x="161985" y="808798"/>
            <a:ext cx="6325273" cy="2308324"/>
          </a:xfrm>
          <a:prstGeom prst="rect">
            <a:avLst/>
          </a:prstGeom>
          <a:noFill/>
        </p:spPr>
        <p:txBody>
          <a:bodyPr wrap="square" rtlCol="0">
            <a:spAutoFit/>
          </a:bodyPr>
          <a:lstStyle/>
          <a:p>
            <a:r>
              <a:rPr lang="en-US" b="1" dirty="0">
                <a:solidFill>
                  <a:schemeClr val="bg1"/>
                </a:solidFill>
              </a:rPr>
              <a:t>Theme: Reliability and Resilience</a:t>
            </a:r>
          </a:p>
          <a:p>
            <a:r>
              <a:rPr lang="en-US" dirty="0">
                <a:solidFill>
                  <a:schemeClr val="bg1"/>
                </a:solidFill>
              </a:rPr>
              <a:t>Period of Performance: 5 years from summer ’24</a:t>
            </a:r>
          </a:p>
          <a:p>
            <a:r>
              <a:rPr lang="en-US" dirty="0">
                <a:solidFill>
                  <a:schemeClr val="bg1"/>
                </a:solidFill>
              </a:rPr>
              <a:t>Total budget $11.7M </a:t>
            </a:r>
          </a:p>
          <a:p>
            <a:pPr marL="285750" indent="-285750">
              <a:buFont typeface="Arial" panose="020B0604020202020204" pitchFamily="34" charset="0"/>
              <a:buChar char="•"/>
            </a:pPr>
            <a:r>
              <a:rPr lang="en-US" dirty="0">
                <a:solidFill>
                  <a:schemeClr val="bg1"/>
                </a:solidFill>
              </a:rPr>
              <a:t>DOE $4.75M</a:t>
            </a:r>
          </a:p>
          <a:p>
            <a:pPr marL="285750" indent="-285750">
              <a:buFont typeface="Arial" panose="020B0604020202020204" pitchFamily="34" charset="0"/>
              <a:buChar char="•"/>
            </a:pPr>
            <a:r>
              <a:rPr lang="en-US" dirty="0" err="1">
                <a:solidFill>
                  <a:schemeClr val="bg1"/>
                </a:solidFill>
              </a:rPr>
              <a:t>MassCEC</a:t>
            </a:r>
            <a:r>
              <a:rPr lang="en-US" dirty="0">
                <a:solidFill>
                  <a:schemeClr val="bg1"/>
                </a:solidFill>
              </a:rPr>
              <a:t> $4.75M</a:t>
            </a:r>
          </a:p>
          <a:p>
            <a:pPr marL="285750" indent="-285750">
              <a:buFont typeface="Arial" panose="020B0604020202020204" pitchFamily="34" charset="0"/>
              <a:buChar char="•"/>
            </a:pPr>
            <a:r>
              <a:rPr lang="en-US" dirty="0">
                <a:solidFill>
                  <a:schemeClr val="bg1"/>
                </a:solidFill>
              </a:rPr>
              <a:t>Maryland Energy Administration $1M</a:t>
            </a:r>
          </a:p>
          <a:p>
            <a:pPr marL="285750" indent="-285750">
              <a:buFont typeface="Arial" panose="020B0604020202020204" pitchFamily="34" charset="0"/>
              <a:buChar char="•"/>
            </a:pPr>
            <a:r>
              <a:rPr lang="en-US" dirty="0">
                <a:solidFill>
                  <a:schemeClr val="bg1"/>
                </a:solidFill>
              </a:rPr>
              <a:t>University Cost Share $1.2M</a:t>
            </a:r>
          </a:p>
          <a:p>
            <a:endParaRPr lang="en-US" dirty="0">
              <a:solidFill>
                <a:schemeClr val="bg1"/>
              </a:solidFill>
            </a:endParaRPr>
          </a:p>
        </p:txBody>
      </p:sp>
      <p:sp>
        <p:nvSpPr>
          <p:cNvPr id="7" name="TextBox 6">
            <a:extLst>
              <a:ext uri="{FF2B5EF4-FFF2-40B4-BE49-F238E27FC236}">
                <a16:creationId xmlns:a16="http://schemas.microsoft.com/office/drawing/2014/main" id="{44BD26FB-A3E8-7785-F3E3-A82EF8DC31C1}"/>
              </a:ext>
            </a:extLst>
          </p:cNvPr>
          <p:cNvSpPr txBox="1"/>
          <p:nvPr/>
        </p:nvSpPr>
        <p:spPr>
          <a:xfrm>
            <a:off x="6360340" y="808798"/>
            <a:ext cx="5669675" cy="1892826"/>
          </a:xfrm>
          <a:prstGeom prst="rect">
            <a:avLst/>
          </a:prstGeom>
          <a:noFill/>
        </p:spPr>
        <p:txBody>
          <a:bodyPr wrap="square">
            <a:spAutoFit/>
          </a:bodyPr>
          <a:lstStyle/>
          <a:p>
            <a:pPr algn="just" eaLnBrk="1" hangingPunct="1">
              <a:spcBef>
                <a:spcPct val="50000"/>
              </a:spcBef>
            </a:pPr>
            <a:r>
              <a:rPr lang="en-US" altLang="en-US" sz="1800" b="1" dirty="0">
                <a:solidFill>
                  <a:schemeClr val="bg1"/>
                </a:solidFill>
              </a:rPr>
              <a:t>Outcomes:</a:t>
            </a:r>
            <a:r>
              <a:rPr lang="en-US" altLang="en-US" sz="1800" dirty="0">
                <a:solidFill>
                  <a:schemeClr val="bg1"/>
                </a:solidFill>
              </a:rPr>
              <a:t> An enduring and hig</a:t>
            </a:r>
            <a:r>
              <a:rPr lang="en-US" altLang="en-US" dirty="0">
                <a:solidFill>
                  <a:schemeClr val="bg1"/>
                </a:solidFill>
              </a:rPr>
              <a:t>h impact</a:t>
            </a:r>
            <a:r>
              <a:rPr lang="en-US" altLang="en-US" sz="1800" dirty="0">
                <a:solidFill>
                  <a:schemeClr val="bg1"/>
                </a:solidFill>
              </a:rPr>
              <a:t> US academic and training hub for professional OSW workforce development; A system-level embrace of reliability and resilience for the US OSW system with full understanding of uncertainty; Just deployment of the OSW system for the US.</a:t>
            </a:r>
          </a:p>
          <a:p>
            <a:pPr algn="just" eaLnBrk="1" hangingPunct="1">
              <a:spcBef>
                <a:spcPct val="50000"/>
              </a:spcBef>
            </a:pPr>
            <a:endParaRPr lang="en-US" altLang="en-US" sz="1800" dirty="0">
              <a:solidFill>
                <a:schemeClr val="bg1"/>
              </a:solidFill>
            </a:endParaRPr>
          </a:p>
        </p:txBody>
      </p:sp>
      <p:sp>
        <p:nvSpPr>
          <p:cNvPr id="18" name="TextBox 17">
            <a:extLst>
              <a:ext uri="{FF2B5EF4-FFF2-40B4-BE49-F238E27FC236}">
                <a16:creationId xmlns:a16="http://schemas.microsoft.com/office/drawing/2014/main" id="{E400F90C-819B-612B-8FE2-85139060047F}"/>
              </a:ext>
            </a:extLst>
          </p:cNvPr>
          <p:cNvSpPr txBox="1"/>
          <p:nvPr/>
        </p:nvSpPr>
        <p:spPr>
          <a:xfrm>
            <a:off x="0" y="5844980"/>
            <a:ext cx="12129961" cy="923330"/>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Educate/train/prepare &gt;1000 students BS/MS/PhD/non-degree</a:t>
            </a:r>
          </a:p>
          <a:p>
            <a:pPr marL="285750" indent="-285750">
              <a:buFont typeface="Arial" panose="020B0604020202020204" pitchFamily="34" charset="0"/>
              <a:buChar char="•"/>
            </a:pPr>
            <a:r>
              <a:rPr lang="en-US" dirty="0">
                <a:solidFill>
                  <a:schemeClr val="bg1"/>
                </a:solidFill>
              </a:rPr>
              <a:t>Engage stakeholders and communities on ocean/coastal co-use, Energy Equity and Energy Justice</a:t>
            </a:r>
          </a:p>
          <a:p>
            <a:pPr marL="285750" indent="-285750">
              <a:buFont typeface="Arial" panose="020B0604020202020204" pitchFamily="34" charset="0"/>
              <a:buChar char="•"/>
            </a:pPr>
            <a:r>
              <a:rPr lang="en-US" dirty="0">
                <a:solidFill>
                  <a:schemeClr val="bg1"/>
                </a:solidFill>
              </a:rPr>
              <a:t>Advance knowledge from atmosphere to grid with targeted research and innovation; targeting uncertainty reductions of 15%</a:t>
            </a:r>
          </a:p>
        </p:txBody>
      </p:sp>
    </p:spTree>
    <p:extLst>
      <p:ext uri="{BB962C8B-B14F-4D97-AF65-F5344CB8AC3E}">
        <p14:creationId xmlns:p14="http://schemas.microsoft.com/office/powerpoint/2010/main" val="367136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2F1B-E567-5743-E65C-0DBA4719DF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AA7D6B-CC25-449E-202E-E6F289AFA95C}"/>
              </a:ext>
            </a:extLst>
          </p:cNvPr>
          <p:cNvPicPr>
            <a:picLocks noChangeAspect="1"/>
          </p:cNvPicPr>
          <p:nvPr/>
        </p:nvPicPr>
        <p:blipFill>
          <a:blip r:embed="rId3"/>
          <a:stretch>
            <a:fillRect/>
          </a:stretch>
        </p:blipFill>
        <p:spPr>
          <a:xfrm>
            <a:off x="8950036" y="98974"/>
            <a:ext cx="3079979" cy="503129"/>
          </a:xfrm>
          <a:prstGeom prst="rect">
            <a:avLst/>
          </a:prstGeom>
        </p:spPr>
      </p:pic>
      <p:sp>
        <p:nvSpPr>
          <p:cNvPr id="2" name="TextBox 1">
            <a:extLst>
              <a:ext uri="{FF2B5EF4-FFF2-40B4-BE49-F238E27FC236}">
                <a16:creationId xmlns:a16="http://schemas.microsoft.com/office/drawing/2014/main" id="{22159950-7C94-D9E0-1E79-0D5DBB1905A2}"/>
              </a:ext>
            </a:extLst>
          </p:cNvPr>
          <p:cNvSpPr txBox="1"/>
          <p:nvPr/>
        </p:nvSpPr>
        <p:spPr>
          <a:xfrm>
            <a:off x="1793559" y="889081"/>
            <a:ext cx="2731966" cy="646331"/>
          </a:xfrm>
          <a:prstGeom prst="rect">
            <a:avLst/>
          </a:prstGeom>
          <a:noFill/>
        </p:spPr>
        <p:txBody>
          <a:bodyPr wrap="none" rtlCol="0">
            <a:spAutoFit/>
          </a:bodyPr>
          <a:lstStyle/>
          <a:p>
            <a:r>
              <a:rPr lang="en-US" sz="3600" dirty="0"/>
              <a:t>Core Partners</a:t>
            </a:r>
          </a:p>
        </p:txBody>
      </p:sp>
      <p:sp>
        <p:nvSpPr>
          <p:cNvPr id="3" name="TextBox 2">
            <a:extLst>
              <a:ext uri="{FF2B5EF4-FFF2-40B4-BE49-F238E27FC236}">
                <a16:creationId xmlns:a16="http://schemas.microsoft.com/office/drawing/2014/main" id="{F29DFF5C-02F3-5E17-DE06-08393D8943A4}"/>
              </a:ext>
            </a:extLst>
          </p:cNvPr>
          <p:cNvSpPr txBox="1"/>
          <p:nvPr/>
        </p:nvSpPr>
        <p:spPr>
          <a:xfrm>
            <a:off x="6096000" y="889081"/>
            <a:ext cx="5345438" cy="646331"/>
          </a:xfrm>
          <a:prstGeom prst="rect">
            <a:avLst/>
          </a:prstGeom>
          <a:noFill/>
        </p:spPr>
        <p:txBody>
          <a:bodyPr wrap="none" rtlCol="0">
            <a:spAutoFit/>
          </a:bodyPr>
          <a:lstStyle/>
          <a:p>
            <a:r>
              <a:rPr lang="en-US" sz="3600" dirty="0"/>
              <a:t>Initial Engagement Partners</a:t>
            </a:r>
          </a:p>
        </p:txBody>
      </p:sp>
      <p:sp>
        <p:nvSpPr>
          <p:cNvPr id="10" name="Rounded Rectangle 9">
            <a:extLst>
              <a:ext uri="{FF2B5EF4-FFF2-40B4-BE49-F238E27FC236}">
                <a16:creationId xmlns:a16="http://schemas.microsoft.com/office/drawing/2014/main" id="{5DAED69F-8BF6-FB90-9993-B4BFE3898F87}"/>
              </a:ext>
            </a:extLst>
          </p:cNvPr>
          <p:cNvSpPr/>
          <p:nvPr/>
        </p:nvSpPr>
        <p:spPr>
          <a:xfrm>
            <a:off x="6753462" y="1579206"/>
            <a:ext cx="3900604" cy="4939678"/>
          </a:xfrm>
          <a:prstGeom prst="roundRect">
            <a:avLst>
              <a:gd name="adj" fmla="val 3568"/>
            </a:avLst>
          </a:prstGeom>
          <a:solidFill>
            <a:schemeClr val="accent4">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65787A-99BD-90EB-4F1F-F75353FEE307}"/>
              </a:ext>
            </a:extLst>
          </p:cNvPr>
          <p:cNvSpPr txBox="1"/>
          <p:nvPr/>
        </p:nvSpPr>
        <p:spPr>
          <a:xfrm>
            <a:off x="6796717" y="1901436"/>
            <a:ext cx="3900604" cy="4524315"/>
          </a:xfrm>
          <a:prstGeom prst="rect">
            <a:avLst/>
          </a:prstGeom>
          <a:noFill/>
        </p:spPr>
        <p:txBody>
          <a:bodyPr wrap="square" rtlCol="0">
            <a:spAutoFit/>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following organizations have already formally agreed to serve on the ARROW External Advisory Board and participate in ARROW’s efforts: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Associations: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latin typeface="Calibri" panose="020F0502020204030204" pitchFamily="34" charset="0"/>
                <a:ea typeface="Calibri" panose="020F0502020204030204" pitchFamily="34" charset="0"/>
                <a:cs typeface="Times New Roman" panose="02020603050405020304" pitchFamily="18" charset="0"/>
              </a:rPr>
              <a:t>Oceantic</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Electric Power Research Institute, American Iron and Steel Institute, Northeastern Regional Association of Coastal Ocean Observing Systems (NERACOOS);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Consulting:</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WSP USA,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Lautec</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NGI, Triton Engineering, Wood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Thilstead</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Controls: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Arctura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Bachman Electronic Corp.;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Government: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Massachusetts Clean Energy Center, Maryland Energy Administration;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Grid/ISO:</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ISO-New England, Energy Systems Integration Group, Electric Power Research Institute;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Insurance: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GuyCarpenter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SwissRe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Manufacturing:</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TPI Composites Inc., Keystone Tower Systems;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Materials: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Olin Corporation;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NGO’s: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Environmental League of MA, Responsible Offshore Science Alliance, Nature Conservancy;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OEM’s: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General Electric Renewable Energy, Siemens, Vestas;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Owner-operators: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Avangrid, EDF Renewables, Shell International, Invenergy</a:t>
            </a:r>
            <a:endParaRPr lang="en-US" sz="1200" dirty="0"/>
          </a:p>
        </p:txBody>
      </p:sp>
      <p:sp>
        <p:nvSpPr>
          <p:cNvPr id="12" name="TextBox 11">
            <a:extLst>
              <a:ext uri="{FF2B5EF4-FFF2-40B4-BE49-F238E27FC236}">
                <a16:creationId xmlns:a16="http://schemas.microsoft.com/office/drawing/2014/main" id="{D9A79B49-734F-F110-DA3E-F5AD8E2F0D9B}"/>
              </a:ext>
            </a:extLst>
          </p:cNvPr>
          <p:cNvSpPr txBox="1"/>
          <p:nvPr/>
        </p:nvSpPr>
        <p:spPr>
          <a:xfrm>
            <a:off x="7771816" y="1613140"/>
            <a:ext cx="1950406" cy="369332"/>
          </a:xfrm>
          <a:prstGeom prst="rect">
            <a:avLst/>
          </a:prstGeom>
          <a:noFill/>
        </p:spPr>
        <p:txBody>
          <a:bodyPr wrap="none" rtlCol="0">
            <a:spAutoFit/>
          </a:bodyPr>
          <a:lstStyle/>
          <a:p>
            <a:r>
              <a:rPr lang="en-US" dirty="0">
                <a:solidFill>
                  <a:schemeClr val="bg1"/>
                </a:solidFill>
                <a:latin typeface="Gill Sans Light" panose="020B0302020104020203" pitchFamily="34" charset="-79"/>
                <a:cs typeface="Gill Sans Light" panose="020B0302020104020203" pitchFamily="34" charset="-79"/>
              </a:rPr>
              <a:t>ARROW-ENGAGE</a:t>
            </a:r>
          </a:p>
        </p:txBody>
      </p:sp>
      <p:sp>
        <p:nvSpPr>
          <p:cNvPr id="13" name="TextBox 12">
            <a:extLst>
              <a:ext uri="{FF2B5EF4-FFF2-40B4-BE49-F238E27FC236}">
                <a16:creationId xmlns:a16="http://schemas.microsoft.com/office/drawing/2014/main" id="{B424E32E-3359-398A-94B0-754950ECC99C}"/>
              </a:ext>
            </a:extLst>
          </p:cNvPr>
          <p:cNvSpPr txBox="1"/>
          <p:nvPr/>
        </p:nvSpPr>
        <p:spPr>
          <a:xfrm>
            <a:off x="1793559" y="4403735"/>
            <a:ext cx="2102948" cy="307777"/>
          </a:xfrm>
          <a:prstGeom prst="rect">
            <a:avLst/>
          </a:prstGeom>
          <a:noFill/>
        </p:spPr>
        <p:txBody>
          <a:bodyPr wrap="none" rtlCol="0">
            <a:spAutoFit/>
          </a:bodyPr>
          <a:lstStyle/>
          <a:p>
            <a:r>
              <a:rPr lang="en-US" sz="1400" dirty="0"/>
              <a:t>Initial Affiliate Universities</a:t>
            </a:r>
          </a:p>
        </p:txBody>
      </p:sp>
      <p:sp>
        <p:nvSpPr>
          <p:cNvPr id="14" name="TextBox 13">
            <a:extLst>
              <a:ext uri="{FF2B5EF4-FFF2-40B4-BE49-F238E27FC236}">
                <a16:creationId xmlns:a16="http://schemas.microsoft.com/office/drawing/2014/main" id="{ECC0EAFB-A07D-4291-0F4A-26A4BB43A222}"/>
              </a:ext>
            </a:extLst>
          </p:cNvPr>
          <p:cNvSpPr txBox="1"/>
          <p:nvPr/>
        </p:nvSpPr>
        <p:spPr>
          <a:xfrm>
            <a:off x="1797411" y="4711512"/>
            <a:ext cx="2427459" cy="1277273"/>
          </a:xfrm>
          <a:prstGeom prst="rect">
            <a:avLst/>
          </a:prstGeom>
          <a:noFill/>
        </p:spPr>
        <p:txBody>
          <a:bodyPr wrap="square" rtlCol="0">
            <a:spAutoFit/>
          </a:bodyPr>
          <a:lstStyle/>
          <a:p>
            <a:r>
              <a:rPr lang="en-US" sz="1100" dirty="0">
                <a:effectLst/>
                <a:latin typeface="Calibri" panose="020F0502020204030204" pitchFamily="34" charset="0"/>
              </a:rPr>
              <a:t>Pennsylvania State Univ.; Portland State Univ.; Stony Brook Univ.; SUNY Polytechnic; Texas A&amp;M; Univ. of California Davis; Technical Univ. of Denmark (DTU); </a:t>
            </a:r>
            <a:r>
              <a:rPr lang="en-US" sz="1100" dirty="0" err="1">
                <a:effectLst/>
                <a:latin typeface="Calibri" panose="020F0502020204030204" pitchFamily="34" charset="0"/>
              </a:rPr>
              <a:t>ForWind</a:t>
            </a:r>
            <a:r>
              <a:rPr lang="en-US" sz="1100" dirty="0">
                <a:effectLst/>
                <a:latin typeface="Calibri" panose="020F0502020204030204" pitchFamily="34" charset="0"/>
              </a:rPr>
              <a:t> Center for Wind Energy Research - Universities of Oldenburg, Hannover and Bremen </a:t>
            </a:r>
            <a:endParaRPr lang="en-US" sz="1100" dirty="0"/>
          </a:p>
        </p:txBody>
      </p:sp>
      <p:pic>
        <p:nvPicPr>
          <p:cNvPr id="6" name="Picture 5">
            <a:extLst>
              <a:ext uri="{FF2B5EF4-FFF2-40B4-BE49-F238E27FC236}">
                <a16:creationId xmlns:a16="http://schemas.microsoft.com/office/drawing/2014/main" id="{D0C5D5FF-97EC-FC54-6D2C-7CEE46EC83BE}"/>
              </a:ext>
            </a:extLst>
          </p:cNvPr>
          <p:cNvPicPr>
            <a:picLocks noChangeAspect="1"/>
          </p:cNvPicPr>
          <p:nvPr/>
        </p:nvPicPr>
        <p:blipFill>
          <a:blip r:embed="rId4"/>
          <a:stretch>
            <a:fillRect/>
          </a:stretch>
        </p:blipFill>
        <p:spPr>
          <a:xfrm>
            <a:off x="313910" y="1535412"/>
            <a:ext cx="5394460" cy="2868323"/>
          </a:xfrm>
          <a:prstGeom prst="rect">
            <a:avLst/>
          </a:prstGeom>
        </p:spPr>
      </p:pic>
    </p:spTree>
    <p:extLst>
      <p:ext uri="{BB962C8B-B14F-4D97-AF65-F5344CB8AC3E}">
        <p14:creationId xmlns:p14="http://schemas.microsoft.com/office/powerpoint/2010/main" val="4235728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55713BE-1499-B529-7DF2-A2A9FE0CCA1E}"/>
              </a:ext>
            </a:extLst>
          </p:cNvPr>
          <p:cNvPicPr>
            <a:picLocks noChangeAspect="1"/>
          </p:cNvPicPr>
          <p:nvPr/>
        </p:nvPicPr>
        <p:blipFill>
          <a:blip r:embed="rId2"/>
          <a:stretch>
            <a:fillRect/>
          </a:stretch>
        </p:blipFill>
        <p:spPr>
          <a:xfrm>
            <a:off x="8950036" y="98974"/>
            <a:ext cx="3079979" cy="503129"/>
          </a:xfrm>
          <a:prstGeom prst="rect">
            <a:avLst/>
          </a:prstGeom>
        </p:spPr>
      </p:pic>
      <p:pic>
        <p:nvPicPr>
          <p:cNvPr id="32" name="Picture 31">
            <a:extLst>
              <a:ext uri="{FF2B5EF4-FFF2-40B4-BE49-F238E27FC236}">
                <a16:creationId xmlns:a16="http://schemas.microsoft.com/office/drawing/2014/main" id="{86626415-E3CF-4CB8-CDED-961953CA3BDE}"/>
              </a:ext>
            </a:extLst>
          </p:cNvPr>
          <p:cNvPicPr>
            <a:picLocks noChangeAspect="1"/>
          </p:cNvPicPr>
          <p:nvPr/>
        </p:nvPicPr>
        <p:blipFill>
          <a:blip r:embed="rId3"/>
          <a:stretch>
            <a:fillRect/>
          </a:stretch>
        </p:blipFill>
        <p:spPr>
          <a:xfrm>
            <a:off x="186391" y="1062181"/>
            <a:ext cx="11501945" cy="4904509"/>
          </a:xfrm>
          <a:prstGeom prst="rect">
            <a:avLst/>
          </a:prstGeom>
        </p:spPr>
      </p:pic>
      <p:sp>
        <p:nvSpPr>
          <p:cNvPr id="33" name="TextBox 32">
            <a:extLst>
              <a:ext uri="{FF2B5EF4-FFF2-40B4-BE49-F238E27FC236}">
                <a16:creationId xmlns:a16="http://schemas.microsoft.com/office/drawing/2014/main" id="{B72EA99F-897F-8EEB-70F6-7DAFDFDC8C56}"/>
              </a:ext>
            </a:extLst>
          </p:cNvPr>
          <p:cNvSpPr txBox="1"/>
          <p:nvPr/>
        </p:nvSpPr>
        <p:spPr>
          <a:xfrm>
            <a:off x="4580709" y="613487"/>
            <a:ext cx="2000099" cy="646331"/>
          </a:xfrm>
          <a:prstGeom prst="rect">
            <a:avLst/>
          </a:prstGeom>
          <a:noFill/>
        </p:spPr>
        <p:txBody>
          <a:bodyPr wrap="none" rtlCol="0">
            <a:spAutoFit/>
          </a:bodyPr>
          <a:lstStyle/>
          <a:p>
            <a:r>
              <a:rPr lang="en-US" sz="3600" dirty="0">
                <a:solidFill>
                  <a:srgbClr val="0070C0"/>
                </a:solidFill>
              </a:rPr>
              <a:t>Initiatives</a:t>
            </a:r>
          </a:p>
        </p:txBody>
      </p:sp>
    </p:spTree>
    <p:extLst>
      <p:ext uri="{BB962C8B-B14F-4D97-AF65-F5344CB8AC3E}">
        <p14:creationId xmlns:p14="http://schemas.microsoft.com/office/powerpoint/2010/main" val="4200008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862971-6BCF-E17E-896D-BD7C312F8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297" y="1301063"/>
            <a:ext cx="2210166" cy="2210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63D170-C822-69DD-A7D6-471F0D0CB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343" y="1301733"/>
            <a:ext cx="2209496" cy="22094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BD62C30-73C5-7727-18BE-DF65C9FF9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3309" y="1301063"/>
            <a:ext cx="2210166" cy="22101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jia Geng receives Barbour Scholarship to further her research in  renewable energy systems">
            <a:extLst>
              <a:ext uri="{FF2B5EF4-FFF2-40B4-BE49-F238E27FC236}">
                <a16:creationId xmlns:a16="http://schemas.microsoft.com/office/drawing/2014/main" id="{FF7FC3E0-78A1-9ED3-957D-FFB15A17A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5719" y="1301063"/>
            <a:ext cx="1801710" cy="22162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175EB93-110F-7AEA-BE4F-ED4567D00D58}"/>
              </a:ext>
            </a:extLst>
          </p:cNvPr>
          <p:cNvPicPr>
            <a:picLocks noChangeAspect="1"/>
          </p:cNvPicPr>
          <p:nvPr/>
        </p:nvPicPr>
        <p:blipFill>
          <a:blip r:embed="rId6"/>
          <a:stretch>
            <a:fillRect/>
          </a:stretch>
        </p:blipFill>
        <p:spPr>
          <a:xfrm>
            <a:off x="444501" y="1301063"/>
            <a:ext cx="2709003" cy="2214793"/>
          </a:xfrm>
          <a:prstGeom prst="rect">
            <a:avLst/>
          </a:prstGeom>
        </p:spPr>
      </p:pic>
      <p:sp>
        <p:nvSpPr>
          <p:cNvPr id="26" name="TextBox 25">
            <a:extLst>
              <a:ext uri="{FF2B5EF4-FFF2-40B4-BE49-F238E27FC236}">
                <a16:creationId xmlns:a16="http://schemas.microsoft.com/office/drawing/2014/main" id="{A969C949-3132-7639-A157-28BB82D5D2F7}"/>
              </a:ext>
            </a:extLst>
          </p:cNvPr>
          <p:cNvSpPr txBox="1"/>
          <p:nvPr/>
        </p:nvSpPr>
        <p:spPr>
          <a:xfrm>
            <a:off x="495294" y="3515856"/>
            <a:ext cx="2547940" cy="830997"/>
          </a:xfrm>
          <a:prstGeom prst="rect">
            <a:avLst/>
          </a:prstGeom>
          <a:noFill/>
        </p:spPr>
        <p:txBody>
          <a:bodyPr wrap="square" rtlCol="0">
            <a:spAutoFit/>
          </a:bodyPr>
          <a:lstStyle/>
          <a:p>
            <a:pPr algn="ctr"/>
            <a:r>
              <a:rPr lang="en-US" sz="2400" b="1" dirty="0">
                <a:latin typeface="Garamond" panose="02020404030301010803" pitchFamily="18" charset="0"/>
              </a:rPr>
              <a:t>Prof. Ben </a:t>
            </a:r>
          </a:p>
          <a:p>
            <a:pPr algn="ctr"/>
            <a:r>
              <a:rPr lang="en-US" sz="2400" b="1" dirty="0">
                <a:latin typeface="Garamond" panose="02020404030301010803" pitchFamily="18" charset="0"/>
              </a:rPr>
              <a:t>Hobbs</a:t>
            </a:r>
            <a:endParaRPr lang="en-US" sz="2400" dirty="0">
              <a:latin typeface="Garamond" panose="02020404030301010803" pitchFamily="18" charset="0"/>
            </a:endParaRPr>
          </a:p>
        </p:txBody>
      </p:sp>
      <p:sp>
        <p:nvSpPr>
          <p:cNvPr id="27" name="TextBox 26">
            <a:extLst>
              <a:ext uri="{FF2B5EF4-FFF2-40B4-BE49-F238E27FC236}">
                <a16:creationId xmlns:a16="http://schemas.microsoft.com/office/drawing/2014/main" id="{DF01EF6E-9531-D043-C062-9A9EF2E4E5F7}"/>
              </a:ext>
            </a:extLst>
          </p:cNvPr>
          <p:cNvSpPr txBox="1"/>
          <p:nvPr/>
        </p:nvSpPr>
        <p:spPr>
          <a:xfrm>
            <a:off x="3153504" y="3511229"/>
            <a:ext cx="2209497" cy="830997"/>
          </a:xfrm>
          <a:prstGeom prst="rect">
            <a:avLst/>
          </a:prstGeom>
          <a:noFill/>
        </p:spPr>
        <p:txBody>
          <a:bodyPr wrap="square" rtlCol="0">
            <a:spAutoFit/>
          </a:bodyPr>
          <a:lstStyle/>
          <a:p>
            <a:pPr algn="ctr"/>
            <a:r>
              <a:rPr lang="en-US" sz="2400" b="1" dirty="0">
                <a:latin typeface="Garamond" panose="02020404030301010803" pitchFamily="18" charset="0"/>
              </a:rPr>
              <a:t>Prof. </a:t>
            </a:r>
            <a:r>
              <a:rPr lang="en-US" sz="2400" b="1" dirty="0" err="1">
                <a:latin typeface="Garamond" panose="02020404030301010803" pitchFamily="18" charset="0"/>
              </a:rPr>
              <a:t>Dennice</a:t>
            </a:r>
            <a:r>
              <a:rPr lang="en-US" sz="2400" b="1" dirty="0">
                <a:latin typeface="Garamond" panose="02020404030301010803" pitchFamily="18" charset="0"/>
              </a:rPr>
              <a:t> </a:t>
            </a:r>
            <a:r>
              <a:rPr lang="en-US" sz="2400" b="1" dirty="0" err="1">
                <a:latin typeface="Garamond" panose="02020404030301010803" pitchFamily="18" charset="0"/>
              </a:rPr>
              <a:t>Gayme</a:t>
            </a:r>
            <a:endParaRPr lang="en-US" sz="2400" dirty="0">
              <a:latin typeface="Garamond" panose="02020404030301010803" pitchFamily="18" charset="0"/>
            </a:endParaRPr>
          </a:p>
        </p:txBody>
      </p:sp>
      <p:sp>
        <p:nvSpPr>
          <p:cNvPr id="28" name="TextBox 27">
            <a:extLst>
              <a:ext uri="{FF2B5EF4-FFF2-40B4-BE49-F238E27FC236}">
                <a16:creationId xmlns:a16="http://schemas.microsoft.com/office/drawing/2014/main" id="{D64451E1-2160-4BCF-4838-7015C198E160}"/>
              </a:ext>
            </a:extLst>
          </p:cNvPr>
          <p:cNvSpPr txBox="1"/>
          <p:nvPr/>
        </p:nvSpPr>
        <p:spPr>
          <a:xfrm>
            <a:off x="5329659" y="3511228"/>
            <a:ext cx="2547940" cy="830997"/>
          </a:xfrm>
          <a:prstGeom prst="rect">
            <a:avLst/>
          </a:prstGeom>
          <a:noFill/>
        </p:spPr>
        <p:txBody>
          <a:bodyPr wrap="square" rtlCol="0">
            <a:spAutoFit/>
          </a:bodyPr>
          <a:lstStyle/>
          <a:p>
            <a:pPr algn="ctr"/>
            <a:r>
              <a:rPr lang="en-US" sz="2400" b="1" dirty="0">
                <a:latin typeface="Garamond" panose="02020404030301010803" pitchFamily="18" charset="0"/>
              </a:rPr>
              <a:t>Prof. </a:t>
            </a:r>
            <a:r>
              <a:rPr lang="en-US" sz="2400" b="1" dirty="0" err="1">
                <a:latin typeface="Garamond" panose="02020404030301010803" pitchFamily="18" charset="0"/>
              </a:rPr>
              <a:t>Yury</a:t>
            </a:r>
            <a:r>
              <a:rPr lang="en-US" sz="2400" b="1" dirty="0">
                <a:latin typeface="Garamond" panose="02020404030301010803" pitchFamily="18" charset="0"/>
              </a:rPr>
              <a:t> </a:t>
            </a:r>
            <a:r>
              <a:rPr lang="en-US" sz="2400" b="1" dirty="0" err="1">
                <a:latin typeface="Garamond" panose="02020404030301010803" pitchFamily="18" charset="0"/>
              </a:rPr>
              <a:t>Dvorkin</a:t>
            </a:r>
            <a:endParaRPr lang="en-US" sz="2400" dirty="0">
              <a:latin typeface="Garamond" panose="02020404030301010803" pitchFamily="18" charset="0"/>
            </a:endParaRPr>
          </a:p>
        </p:txBody>
      </p:sp>
      <p:sp>
        <p:nvSpPr>
          <p:cNvPr id="29" name="TextBox 28">
            <a:extLst>
              <a:ext uri="{FF2B5EF4-FFF2-40B4-BE49-F238E27FC236}">
                <a16:creationId xmlns:a16="http://schemas.microsoft.com/office/drawing/2014/main" id="{2BFCF425-6051-619C-184E-3653D3084772}"/>
              </a:ext>
            </a:extLst>
          </p:cNvPr>
          <p:cNvSpPr txBox="1"/>
          <p:nvPr/>
        </p:nvSpPr>
        <p:spPr>
          <a:xfrm>
            <a:off x="7539156" y="3511227"/>
            <a:ext cx="2547940" cy="830997"/>
          </a:xfrm>
          <a:prstGeom prst="rect">
            <a:avLst/>
          </a:prstGeom>
          <a:noFill/>
        </p:spPr>
        <p:txBody>
          <a:bodyPr wrap="square" rtlCol="0">
            <a:spAutoFit/>
          </a:bodyPr>
          <a:lstStyle/>
          <a:p>
            <a:pPr algn="ctr"/>
            <a:r>
              <a:rPr lang="en-US" sz="2400" b="1" dirty="0">
                <a:latin typeface="Garamond" panose="02020404030301010803" pitchFamily="18" charset="0"/>
              </a:rPr>
              <a:t>Prof. </a:t>
            </a:r>
            <a:r>
              <a:rPr lang="en-US" sz="2400" b="1" dirty="0" err="1">
                <a:latin typeface="Garamond" panose="02020404030301010803" pitchFamily="18" charset="0"/>
              </a:rPr>
              <a:t>Sijia</a:t>
            </a:r>
            <a:r>
              <a:rPr lang="en-US" sz="2400" b="1" dirty="0">
                <a:latin typeface="Garamond" panose="02020404030301010803" pitchFamily="18" charset="0"/>
              </a:rPr>
              <a:t> </a:t>
            </a:r>
          </a:p>
          <a:p>
            <a:pPr algn="ctr"/>
            <a:r>
              <a:rPr lang="en-US" sz="2400" b="1" dirty="0" err="1">
                <a:latin typeface="Garamond" panose="02020404030301010803" pitchFamily="18" charset="0"/>
              </a:rPr>
              <a:t>Geng</a:t>
            </a:r>
            <a:endParaRPr lang="en-US" sz="2400" dirty="0">
              <a:latin typeface="Garamond" panose="02020404030301010803" pitchFamily="18" charset="0"/>
            </a:endParaRPr>
          </a:p>
        </p:txBody>
      </p:sp>
      <p:sp>
        <p:nvSpPr>
          <p:cNvPr id="30" name="TextBox 29">
            <a:extLst>
              <a:ext uri="{FF2B5EF4-FFF2-40B4-BE49-F238E27FC236}">
                <a16:creationId xmlns:a16="http://schemas.microsoft.com/office/drawing/2014/main" id="{BE5B7D43-C481-B416-F950-106D8C36E50D}"/>
              </a:ext>
            </a:extLst>
          </p:cNvPr>
          <p:cNvSpPr txBox="1"/>
          <p:nvPr/>
        </p:nvSpPr>
        <p:spPr>
          <a:xfrm>
            <a:off x="9715549" y="3429000"/>
            <a:ext cx="2547940" cy="830997"/>
          </a:xfrm>
          <a:prstGeom prst="rect">
            <a:avLst/>
          </a:prstGeom>
          <a:noFill/>
        </p:spPr>
        <p:txBody>
          <a:bodyPr wrap="square" rtlCol="0">
            <a:spAutoFit/>
          </a:bodyPr>
          <a:lstStyle/>
          <a:p>
            <a:pPr algn="ctr"/>
            <a:r>
              <a:rPr lang="en-US" sz="2400" b="1" dirty="0">
                <a:latin typeface="Garamond" panose="02020404030301010803" pitchFamily="18" charset="0"/>
              </a:rPr>
              <a:t>Prof. Enrique </a:t>
            </a:r>
          </a:p>
          <a:p>
            <a:pPr algn="ctr"/>
            <a:r>
              <a:rPr lang="en-US" sz="2400" b="1" dirty="0" err="1">
                <a:latin typeface="Garamond" panose="02020404030301010803" pitchFamily="18" charset="0"/>
              </a:rPr>
              <a:t>Mallada</a:t>
            </a:r>
            <a:endParaRPr lang="en-US" sz="2400" dirty="0">
              <a:latin typeface="Garamond" panose="02020404030301010803" pitchFamily="18" charset="0"/>
            </a:endParaRPr>
          </a:p>
        </p:txBody>
      </p:sp>
      <p:sp>
        <p:nvSpPr>
          <p:cNvPr id="31" name="Content Placeholder 2">
            <a:extLst>
              <a:ext uri="{FF2B5EF4-FFF2-40B4-BE49-F238E27FC236}">
                <a16:creationId xmlns:a16="http://schemas.microsoft.com/office/drawing/2014/main" id="{4B913754-F37F-D2CD-3052-4FF78F804B45}"/>
              </a:ext>
            </a:extLst>
          </p:cNvPr>
          <p:cNvSpPr>
            <a:spLocks noGrp="1"/>
          </p:cNvSpPr>
          <p:nvPr>
            <p:ph idx="1"/>
          </p:nvPr>
        </p:nvSpPr>
        <p:spPr>
          <a:xfrm>
            <a:off x="500063" y="4469902"/>
            <a:ext cx="10853737" cy="5176838"/>
          </a:xfrm>
        </p:spPr>
        <p:txBody>
          <a:bodyPr>
            <a:normAutofit/>
          </a:bodyPr>
          <a:lstStyle/>
          <a:p>
            <a:r>
              <a:rPr lang="en-US" dirty="0"/>
              <a:t>A broad range of research capabilities: </a:t>
            </a:r>
          </a:p>
          <a:p>
            <a:pPr lvl="1"/>
            <a:r>
              <a:rPr lang="en-US" dirty="0"/>
              <a:t>Engineering &amp; Science</a:t>
            </a:r>
          </a:p>
          <a:p>
            <a:pPr lvl="1"/>
            <a:r>
              <a:rPr lang="en-US" dirty="0"/>
              <a:t>Computer science/Operations research</a:t>
            </a:r>
          </a:p>
          <a:p>
            <a:pPr lvl="1"/>
            <a:r>
              <a:rPr lang="en-US" dirty="0"/>
              <a:t>Economics and Policy</a:t>
            </a:r>
          </a:p>
          <a:p>
            <a:pPr lvl="1"/>
            <a:endParaRPr lang="en-US" dirty="0"/>
          </a:p>
        </p:txBody>
      </p:sp>
      <p:pic>
        <p:nvPicPr>
          <p:cNvPr id="3" name="Picture 2">
            <a:extLst>
              <a:ext uri="{FF2B5EF4-FFF2-40B4-BE49-F238E27FC236}">
                <a16:creationId xmlns:a16="http://schemas.microsoft.com/office/drawing/2014/main" id="{B532C188-42C6-3DFA-D728-E2AFDD977AF9}"/>
              </a:ext>
            </a:extLst>
          </p:cNvPr>
          <p:cNvPicPr>
            <a:picLocks noChangeAspect="1"/>
          </p:cNvPicPr>
          <p:nvPr/>
        </p:nvPicPr>
        <p:blipFill>
          <a:blip r:embed="rId7"/>
          <a:stretch>
            <a:fillRect/>
          </a:stretch>
        </p:blipFill>
        <p:spPr>
          <a:xfrm>
            <a:off x="8069362" y="69760"/>
            <a:ext cx="4064000" cy="914400"/>
          </a:xfrm>
          <a:prstGeom prst="rect">
            <a:avLst/>
          </a:prstGeom>
        </p:spPr>
      </p:pic>
      <p:sp>
        <p:nvSpPr>
          <p:cNvPr id="6" name="Title 1">
            <a:extLst>
              <a:ext uri="{FF2B5EF4-FFF2-40B4-BE49-F238E27FC236}">
                <a16:creationId xmlns:a16="http://schemas.microsoft.com/office/drawing/2014/main" id="{B58F4047-C115-B478-960F-37927D882E96}"/>
              </a:ext>
            </a:extLst>
          </p:cNvPr>
          <p:cNvSpPr txBox="1">
            <a:spLocks/>
          </p:cNvSpPr>
          <p:nvPr/>
        </p:nvSpPr>
        <p:spPr>
          <a:xfrm>
            <a:off x="444137" y="404949"/>
            <a:ext cx="10909663" cy="12857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defTabSz="528065"/>
            <a:r>
              <a:rPr lang="en-US" sz="3000" b="1" dirty="0">
                <a:solidFill>
                  <a:srgbClr val="0044A3"/>
                </a:solidFill>
                <a:latin typeface="Calibri" panose="020F0502020204030204" pitchFamily="34" charset="0"/>
                <a:ea typeface="Helvetica Neue" panose="02000503000000020004" pitchFamily="2" charset="0"/>
                <a:cs typeface="Calibri" panose="020F0502020204030204" pitchFamily="34" charset="0"/>
              </a:rPr>
              <a:t>ROSEI – Grid Team</a:t>
            </a:r>
          </a:p>
        </p:txBody>
      </p:sp>
    </p:spTree>
    <p:extLst>
      <p:ext uri="{BB962C8B-B14F-4D97-AF65-F5344CB8AC3E}">
        <p14:creationId xmlns:p14="http://schemas.microsoft.com/office/powerpoint/2010/main" val="1893927683"/>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C188-42C6-3DFA-D728-E2AFDD977AF9}"/>
              </a:ext>
            </a:extLst>
          </p:cNvPr>
          <p:cNvPicPr>
            <a:picLocks noChangeAspect="1"/>
          </p:cNvPicPr>
          <p:nvPr/>
        </p:nvPicPr>
        <p:blipFill>
          <a:blip r:embed="rId2"/>
          <a:stretch>
            <a:fillRect/>
          </a:stretch>
        </p:blipFill>
        <p:spPr>
          <a:xfrm>
            <a:off x="8077100" y="655"/>
            <a:ext cx="4064000" cy="914400"/>
          </a:xfrm>
          <a:prstGeom prst="rect">
            <a:avLst/>
          </a:prstGeom>
        </p:spPr>
      </p:pic>
      <p:sp>
        <p:nvSpPr>
          <p:cNvPr id="6" name="Title 1">
            <a:extLst>
              <a:ext uri="{FF2B5EF4-FFF2-40B4-BE49-F238E27FC236}">
                <a16:creationId xmlns:a16="http://schemas.microsoft.com/office/drawing/2014/main" id="{B58F4047-C115-B478-960F-37927D882E96}"/>
              </a:ext>
            </a:extLst>
          </p:cNvPr>
          <p:cNvSpPr txBox="1">
            <a:spLocks/>
          </p:cNvSpPr>
          <p:nvPr/>
        </p:nvSpPr>
        <p:spPr>
          <a:xfrm>
            <a:off x="444137" y="404949"/>
            <a:ext cx="10909663" cy="12857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defTabSz="528065"/>
            <a:r>
              <a:rPr lang="en-US" sz="3000" b="1" dirty="0">
                <a:solidFill>
                  <a:srgbClr val="0044A3"/>
                </a:solidFill>
                <a:latin typeface="Calibri" panose="020F0502020204030204" pitchFamily="34" charset="0"/>
                <a:ea typeface="Helvetica Neue" panose="02000503000000020004" pitchFamily="2" charset="0"/>
                <a:cs typeface="Calibri" panose="020F0502020204030204" pitchFamily="34" charset="0"/>
              </a:rPr>
              <a:t>EPICS @ Hopkins</a:t>
            </a:r>
          </a:p>
        </p:txBody>
      </p:sp>
      <p:pic>
        <p:nvPicPr>
          <p:cNvPr id="4" name="Picture 3">
            <a:extLst>
              <a:ext uri="{FF2B5EF4-FFF2-40B4-BE49-F238E27FC236}">
                <a16:creationId xmlns:a16="http://schemas.microsoft.com/office/drawing/2014/main" id="{AF1E8A1A-6B47-FBA4-1A0D-8E83301B611A}"/>
              </a:ext>
            </a:extLst>
          </p:cNvPr>
          <p:cNvPicPr>
            <a:picLocks noChangeAspect="1"/>
          </p:cNvPicPr>
          <p:nvPr/>
        </p:nvPicPr>
        <p:blipFill>
          <a:blip r:embed="rId3"/>
          <a:stretch>
            <a:fillRect/>
          </a:stretch>
        </p:blipFill>
        <p:spPr>
          <a:xfrm>
            <a:off x="3245147" y="1693413"/>
            <a:ext cx="2541851" cy="2825232"/>
          </a:xfrm>
          <a:prstGeom prst="rect">
            <a:avLst/>
          </a:prstGeom>
        </p:spPr>
      </p:pic>
      <p:pic>
        <p:nvPicPr>
          <p:cNvPr id="5" name="Picture 4">
            <a:extLst>
              <a:ext uri="{FF2B5EF4-FFF2-40B4-BE49-F238E27FC236}">
                <a16:creationId xmlns:a16="http://schemas.microsoft.com/office/drawing/2014/main" id="{172DD6C8-D09C-A8DC-AD3E-5DB473369155}"/>
              </a:ext>
            </a:extLst>
          </p:cNvPr>
          <p:cNvPicPr>
            <a:picLocks noChangeAspect="1"/>
          </p:cNvPicPr>
          <p:nvPr/>
        </p:nvPicPr>
        <p:blipFill>
          <a:blip r:embed="rId4"/>
          <a:stretch>
            <a:fillRect/>
          </a:stretch>
        </p:blipFill>
        <p:spPr>
          <a:xfrm>
            <a:off x="9650149" y="1682464"/>
            <a:ext cx="2541851" cy="2744792"/>
          </a:xfrm>
          <a:prstGeom prst="rect">
            <a:avLst/>
          </a:prstGeom>
        </p:spPr>
      </p:pic>
      <p:pic>
        <p:nvPicPr>
          <p:cNvPr id="7" name="Picture 4" descr="Power grid monitoring | RMS on WebNMS IoT Platform">
            <a:extLst>
              <a:ext uri="{FF2B5EF4-FFF2-40B4-BE49-F238E27FC236}">
                <a16:creationId xmlns:a16="http://schemas.microsoft.com/office/drawing/2014/main" id="{3ABA059D-A2E7-6FB9-3D63-58F5DEB4D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90" y="1640935"/>
            <a:ext cx="2873721" cy="28737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E2F8D2-A371-279D-ECC2-D7D5DEB6FF38}"/>
              </a:ext>
            </a:extLst>
          </p:cNvPr>
          <p:cNvPicPr>
            <a:picLocks noChangeAspect="1"/>
          </p:cNvPicPr>
          <p:nvPr/>
        </p:nvPicPr>
        <p:blipFill>
          <a:blip r:embed="rId6"/>
          <a:stretch>
            <a:fillRect/>
          </a:stretch>
        </p:blipFill>
        <p:spPr>
          <a:xfrm>
            <a:off x="5884535" y="1883054"/>
            <a:ext cx="3872755" cy="2445950"/>
          </a:xfrm>
          <a:prstGeom prst="rect">
            <a:avLst/>
          </a:prstGeom>
        </p:spPr>
      </p:pic>
      <p:sp>
        <p:nvSpPr>
          <p:cNvPr id="9" name="TextBox 8">
            <a:extLst>
              <a:ext uri="{FF2B5EF4-FFF2-40B4-BE49-F238E27FC236}">
                <a16:creationId xmlns:a16="http://schemas.microsoft.com/office/drawing/2014/main" id="{9C8EBEC2-8C74-DFE6-ECCD-89DD12D5FE69}"/>
              </a:ext>
            </a:extLst>
          </p:cNvPr>
          <p:cNvSpPr txBox="1"/>
          <p:nvPr/>
        </p:nvSpPr>
        <p:spPr>
          <a:xfrm>
            <a:off x="609599" y="1321356"/>
            <a:ext cx="2873721" cy="369332"/>
          </a:xfrm>
          <a:prstGeom prst="rect">
            <a:avLst/>
          </a:prstGeom>
          <a:noFill/>
        </p:spPr>
        <p:txBody>
          <a:bodyPr wrap="square" rtlCol="0">
            <a:spAutoFit/>
          </a:bodyPr>
          <a:lstStyle/>
          <a:p>
            <a:r>
              <a:rPr lang="en-US" b="1" dirty="0"/>
              <a:t>Data and ML for Grid</a:t>
            </a:r>
          </a:p>
        </p:txBody>
      </p:sp>
      <p:sp>
        <p:nvSpPr>
          <p:cNvPr id="10" name="TextBox 9">
            <a:extLst>
              <a:ext uri="{FF2B5EF4-FFF2-40B4-BE49-F238E27FC236}">
                <a16:creationId xmlns:a16="http://schemas.microsoft.com/office/drawing/2014/main" id="{438A8CCE-9189-B5BC-4ACF-ACD7E6A3617C}"/>
              </a:ext>
            </a:extLst>
          </p:cNvPr>
          <p:cNvSpPr txBox="1"/>
          <p:nvPr/>
        </p:nvSpPr>
        <p:spPr>
          <a:xfrm>
            <a:off x="3523148" y="1321356"/>
            <a:ext cx="2873721" cy="369332"/>
          </a:xfrm>
          <a:prstGeom prst="rect">
            <a:avLst/>
          </a:prstGeom>
          <a:noFill/>
        </p:spPr>
        <p:txBody>
          <a:bodyPr wrap="square" rtlCol="0">
            <a:spAutoFit/>
          </a:bodyPr>
          <a:lstStyle/>
          <a:p>
            <a:r>
              <a:rPr lang="en-US" b="1" dirty="0"/>
              <a:t>Low-inertia Grids</a:t>
            </a:r>
          </a:p>
        </p:txBody>
      </p:sp>
      <p:sp>
        <p:nvSpPr>
          <p:cNvPr id="11" name="TextBox 10">
            <a:extLst>
              <a:ext uri="{FF2B5EF4-FFF2-40B4-BE49-F238E27FC236}">
                <a16:creationId xmlns:a16="http://schemas.microsoft.com/office/drawing/2014/main" id="{BD547617-EAD4-0536-23AA-090B2B7020B0}"/>
              </a:ext>
            </a:extLst>
          </p:cNvPr>
          <p:cNvSpPr txBox="1"/>
          <p:nvPr/>
        </p:nvSpPr>
        <p:spPr>
          <a:xfrm>
            <a:off x="6300446" y="1305080"/>
            <a:ext cx="3456844" cy="369332"/>
          </a:xfrm>
          <a:prstGeom prst="rect">
            <a:avLst/>
          </a:prstGeom>
          <a:noFill/>
        </p:spPr>
        <p:txBody>
          <a:bodyPr wrap="square" rtlCol="0">
            <a:spAutoFit/>
          </a:bodyPr>
          <a:lstStyle/>
          <a:p>
            <a:r>
              <a:rPr lang="en-US" b="1" dirty="0"/>
              <a:t>Future Electricity Market Design</a:t>
            </a:r>
          </a:p>
        </p:txBody>
      </p:sp>
      <p:sp>
        <p:nvSpPr>
          <p:cNvPr id="12" name="TextBox 11">
            <a:extLst>
              <a:ext uri="{FF2B5EF4-FFF2-40B4-BE49-F238E27FC236}">
                <a16:creationId xmlns:a16="http://schemas.microsoft.com/office/drawing/2014/main" id="{043A6A25-9B97-A106-16DA-6EF1368DBCA1}"/>
              </a:ext>
            </a:extLst>
          </p:cNvPr>
          <p:cNvSpPr txBox="1"/>
          <p:nvPr/>
        </p:nvSpPr>
        <p:spPr>
          <a:xfrm>
            <a:off x="9976408" y="1321356"/>
            <a:ext cx="3232357" cy="369332"/>
          </a:xfrm>
          <a:prstGeom prst="rect">
            <a:avLst/>
          </a:prstGeom>
          <a:noFill/>
        </p:spPr>
        <p:txBody>
          <a:bodyPr wrap="square" rtlCol="0">
            <a:spAutoFit/>
          </a:bodyPr>
          <a:lstStyle/>
          <a:p>
            <a:r>
              <a:rPr lang="en-US" b="1" dirty="0"/>
              <a:t>Net Zero Transition</a:t>
            </a:r>
          </a:p>
        </p:txBody>
      </p:sp>
      <p:sp>
        <p:nvSpPr>
          <p:cNvPr id="13" name="TextBox 12">
            <a:extLst>
              <a:ext uri="{FF2B5EF4-FFF2-40B4-BE49-F238E27FC236}">
                <a16:creationId xmlns:a16="http://schemas.microsoft.com/office/drawing/2014/main" id="{FD741C76-9937-BDAC-08C1-754478761C36}"/>
              </a:ext>
            </a:extLst>
          </p:cNvPr>
          <p:cNvSpPr txBox="1"/>
          <p:nvPr/>
        </p:nvSpPr>
        <p:spPr>
          <a:xfrm>
            <a:off x="444137" y="4583546"/>
            <a:ext cx="6954190" cy="369332"/>
          </a:xfrm>
          <a:prstGeom prst="rect">
            <a:avLst/>
          </a:prstGeom>
          <a:noFill/>
        </p:spPr>
        <p:txBody>
          <a:bodyPr wrap="square" rtlCol="0">
            <a:spAutoFit/>
          </a:bodyPr>
          <a:lstStyle/>
          <a:p>
            <a:r>
              <a:rPr lang="en-US" b="1" dirty="0"/>
              <a:t>Strategic Global Partners (200+ engaged industry leaders) </a:t>
            </a:r>
          </a:p>
        </p:txBody>
      </p:sp>
      <p:pic>
        <p:nvPicPr>
          <p:cNvPr id="14" name="Picture 13">
            <a:extLst>
              <a:ext uri="{FF2B5EF4-FFF2-40B4-BE49-F238E27FC236}">
                <a16:creationId xmlns:a16="http://schemas.microsoft.com/office/drawing/2014/main" id="{337D31FA-8A91-79D6-1AF5-09F2676C37CD}"/>
              </a:ext>
            </a:extLst>
          </p:cNvPr>
          <p:cNvPicPr>
            <a:picLocks noChangeAspect="1"/>
          </p:cNvPicPr>
          <p:nvPr/>
        </p:nvPicPr>
        <p:blipFill>
          <a:blip r:embed="rId7"/>
          <a:stretch>
            <a:fillRect/>
          </a:stretch>
        </p:blipFill>
        <p:spPr>
          <a:xfrm>
            <a:off x="2255025" y="5144135"/>
            <a:ext cx="2680555" cy="1234970"/>
          </a:xfrm>
          <a:prstGeom prst="rect">
            <a:avLst/>
          </a:prstGeom>
        </p:spPr>
      </p:pic>
      <p:pic>
        <p:nvPicPr>
          <p:cNvPr id="15" name="Picture 2" descr="Business Brand Identity Development Services • Red Chalk Studios">
            <a:extLst>
              <a:ext uri="{FF2B5EF4-FFF2-40B4-BE49-F238E27FC236}">
                <a16:creationId xmlns:a16="http://schemas.microsoft.com/office/drawing/2014/main" id="{C2BB74CB-93E0-FA3F-4DB5-169BF10324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025" y="5048671"/>
            <a:ext cx="1630412" cy="1630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ESIG">
            <a:extLst>
              <a:ext uri="{FF2B5EF4-FFF2-40B4-BE49-F238E27FC236}">
                <a16:creationId xmlns:a16="http://schemas.microsoft.com/office/drawing/2014/main" id="{EA85ED12-AD8F-4F61-AB58-D599398E8A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0882" y="4871738"/>
            <a:ext cx="1630412" cy="177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24594"/>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C188-42C6-3DFA-D728-E2AFDD977AF9}"/>
              </a:ext>
            </a:extLst>
          </p:cNvPr>
          <p:cNvPicPr>
            <a:picLocks noChangeAspect="1"/>
          </p:cNvPicPr>
          <p:nvPr/>
        </p:nvPicPr>
        <p:blipFill>
          <a:blip r:embed="rId2"/>
          <a:stretch>
            <a:fillRect/>
          </a:stretch>
        </p:blipFill>
        <p:spPr>
          <a:xfrm>
            <a:off x="8077100" y="655"/>
            <a:ext cx="4064000" cy="914400"/>
          </a:xfrm>
          <a:prstGeom prst="rect">
            <a:avLst/>
          </a:prstGeom>
        </p:spPr>
      </p:pic>
      <p:sp>
        <p:nvSpPr>
          <p:cNvPr id="6" name="Title 1">
            <a:extLst>
              <a:ext uri="{FF2B5EF4-FFF2-40B4-BE49-F238E27FC236}">
                <a16:creationId xmlns:a16="http://schemas.microsoft.com/office/drawing/2014/main" id="{B58F4047-C115-B478-960F-37927D882E96}"/>
              </a:ext>
            </a:extLst>
          </p:cNvPr>
          <p:cNvSpPr txBox="1">
            <a:spLocks/>
          </p:cNvSpPr>
          <p:nvPr/>
        </p:nvSpPr>
        <p:spPr>
          <a:xfrm>
            <a:off x="444137" y="404949"/>
            <a:ext cx="10909663" cy="12857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a:lstStyle>
          <a:p>
            <a:pPr defTabSz="528065"/>
            <a:r>
              <a:rPr lang="en-US" sz="3000" b="1" dirty="0">
                <a:solidFill>
                  <a:srgbClr val="0044A3"/>
                </a:solidFill>
                <a:latin typeface="Calibri" panose="020F0502020204030204" pitchFamily="34" charset="0"/>
                <a:ea typeface="Helvetica Neue" panose="02000503000000020004" pitchFamily="2" charset="0"/>
                <a:cs typeface="Calibri" panose="020F0502020204030204" pitchFamily="34" charset="0"/>
              </a:rPr>
              <a:t>ROSEI and EPICS: Examples of Real-World Impacts</a:t>
            </a:r>
          </a:p>
        </p:txBody>
      </p:sp>
      <p:sp>
        <p:nvSpPr>
          <p:cNvPr id="2" name="TextBox 1">
            <a:extLst>
              <a:ext uri="{FF2B5EF4-FFF2-40B4-BE49-F238E27FC236}">
                <a16:creationId xmlns:a16="http://schemas.microsoft.com/office/drawing/2014/main" id="{9E4A2360-69B3-A12A-AC98-BFDDA7477040}"/>
              </a:ext>
            </a:extLst>
          </p:cNvPr>
          <p:cNvSpPr txBox="1"/>
          <p:nvPr/>
        </p:nvSpPr>
        <p:spPr>
          <a:xfrm>
            <a:off x="1505845" y="1338591"/>
            <a:ext cx="2873721" cy="369332"/>
          </a:xfrm>
          <a:prstGeom prst="rect">
            <a:avLst/>
          </a:prstGeom>
          <a:noFill/>
        </p:spPr>
        <p:txBody>
          <a:bodyPr wrap="square" rtlCol="0">
            <a:spAutoFit/>
          </a:bodyPr>
          <a:lstStyle/>
          <a:p>
            <a:r>
              <a:rPr lang="en-US" b="1" dirty="0"/>
              <a:t>Policy</a:t>
            </a:r>
          </a:p>
        </p:txBody>
      </p:sp>
      <p:sp>
        <p:nvSpPr>
          <p:cNvPr id="16" name="TextBox 15">
            <a:extLst>
              <a:ext uri="{FF2B5EF4-FFF2-40B4-BE49-F238E27FC236}">
                <a16:creationId xmlns:a16="http://schemas.microsoft.com/office/drawing/2014/main" id="{471C5E0A-920C-6669-878C-BC0A26FCD791}"/>
              </a:ext>
            </a:extLst>
          </p:cNvPr>
          <p:cNvSpPr txBox="1"/>
          <p:nvPr/>
        </p:nvSpPr>
        <p:spPr>
          <a:xfrm>
            <a:off x="5021445" y="1312762"/>
            <a:ext cx="2873721" cy="369332"/>
          </a:xfrm>
          <a:prstGeom prst="rect">
            <a:avLst/>
          </a:prstGeom>
          <a:noFill/>
        </p:spPr>
        <p:txBody>
          <a:bodyPr wrap="square" rtlCol="0">
            <a:spAutoFit/>
          </a:bodyPr>
          <a:lstStyle/>
          <a:p>
            <a:r>
              <a:rPr lang="en-US" b="1" dirty="0"/>
              <a:t>Technology</a:t>
            </a:r>
          </a:p>
        </p:txBody>
      </p:sp>
      <p:sp>
        <p:nvSpPr>
          <p:cNvPr id="17" name="TextBox 16">
            <a:extLst>
              <a:ext uri="{FF2B5EF4-FFF2-40B4-BE49-F238E27FC236}">
                <a16:creationId xmlns:a16="http://schemas.microsoft.com/office/drawing/2014/main" id="{17857072-8E32-40D4-AB95-BF86582E865F}"/>
              </a:ext>
            </a:extLst>
          </p:cNvPr>
          <p:cNvSpPr txBox="1"/>
          <p:nvPr/>
        </p:nvSpPr>
        <p:spPr>
          <a:xfrm>
            <a:off x="8077100" y="1319349"/>
            <a:ext cx="2873721" cy="369332"/>
          </a:xfrm>
          <a:prstGeom prst="rect">
            <a:avLst/>
          </a:prstGeom>
          <a:noFill/>
        </p:spPr>
        <p:txBody>
          <a:bodyPr wrap="square" rtlCol="0">
            <a:spAutoFit/>
          </a:bodyPr>
          <a:lstStyle/>
          <a:p>
            <a:r>
              <a:rPr lang="en-US" b="1" dirty="0"/>
              <a:t>Partnerships for Innovation</a:t>
            </a:r>
          </a:p>
        </p:txBody>
      </p:sp>
      <p:pic>
        <p:nvPicPr>
          <p:cNvPr id="18" name="Picture 17">
            <a:extLst>
              <a:ext uri="{FF2B5EF4-FFF2-40B4-BE49-F238E27FC236}">
                <a16:creationId xmlns:a16="http://schemas.microsoft.com/office/drawing/2014/main" id="{360D9A82-4964-20AA-E791-19BFC6234F0F}"/>
              </a:ext>
            </a:extLst>
          </p:cNvPr>
          <p:cNvPicPr>
            <a:picLocks noChangeAspect="1"/>
          </p:cNvPicPr>
          <p:nvPr/>
        </p:nvPicPr>
        <p:blipFill>
          <a:blip r:embed="rId3"/>
          <a:stretch>
            <a:fillRect/>
          </a:stretch>
        </p:blipFill>
        <p:spPr>
          <a:xfrm>
            <a:off x="152400" y="1862330"/>
            <a:ext cx="3644900" cy="1524000"/>
          </a:xfrm>
          <a:prstGeom prst="rect">
            <a:avLst/>
          </a:prstGeom>
        </p:spPr>
      </p:pic>
      <p:pic>
        <p:nvPicPr>
          <p:cNvPr id="19" name="Picture 18">
            <a:extLst>
              <a:ext uri="{FF2B5EF4-FFF2-40B4-BE49-F238E27FC236}">
                <a16:creationId xmlns:a16="http://schemas.microsoft.com/office/drawing/2014/main" id="{48CDE6B5-3794-4E26-9AC3-49FF18F856AB}"/>
              </a:ext>
            </a:extLst>
          </p:cNvPr>
          <p:cNvPicPr>
            <a:picLocks noChangeAspect="1"/>
          </p:cNvPicPr>
          <p:nvPr/>
        </p:nvPicPr>
        <p:blipFill>
          <a:blip r:embed="rId4"/>
          <a:stretch>
            <a:fillRect/>
          </a:stretch>
        </p:blipFill>
        <p:spPr>
          <a:xfrm>
            <a:off x="152400" y="3580997"/>
            <a:ext cx="3364316" cy="1105418"/>
          </a:xfrm>
          <a:prstGeom prst="rect">
            <a:avLst/>
          </a:prstGeom>
        </p:spPr>
      </p:pic>
      <p:pic>
        <p:nvPicPr>
          <p:cNvPr id="20" name="Picture 19">
            <a:extLst>
              <a:ext uri="{FF2B5EF4-FFF2-40B4-BE49-F238E27FC236}">
                <a16:creationId xmlns:a16="http://schemas.microsoft.com/office/drawing/2014/main" id="{D78D0037-3091-0851-1E40-4C716A0D20AB}"/>
              </a:ext>
            </a:extLst>
          </p:cNvPr>
          <p:cNvPicPr>
            <a:picLocks noChangeAspect="1"/>
          </p:cNvPicPr>
          <p:nvPr/>
        </p:nvPicPr>
        <p:blipFill>
          <a:blip r:embed="rId5"/>
          <a:stretch>
            <a:fillRect/>
          </a:stretch>
        </p:blipFill>
        <p:spPr>
          <a:xfrm>
            <a:off x="3963909" y="1709895"/>
            <a:ext cx="3364316" cy="2089954"/>
          </a:xfrm>
          <a:prstGeom prst="rect">
            <a:avLst/>
          </a:prstGeom>
        </p:spPr>
      </p:pic>
      <p:pic>
        <p:nvPicPr>
          <p:cNvPr id="1026" name="Picture 2">
            <a:extLst>
              <a:ext uri="{FF2B5EF4-FFF2-40B4-BE49-F238E27FC236}">
                <a16:creationId xmlns:a16="http://schemas.microsoft.com/office/drawing/2014/main" id="{CBDA03B7-B80B-7F5C-1E00-34B0538E6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2372" y="1558542"/>
            <a:ext cx="1186837" cy="2662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9189316-E8CB-7B60-EA09-2E7B415A03A1}"/>
              </a:ext>
            </a:extLst>
          </p:cNvPr>
          <p:cNvPicPr>
            <a:picLocks noChangeAspect="1"/>
          </p:cNvPicPr>
          <p:nvPr/>
        </p:nvPicPr>
        <p:blipFill>
          <a:blip r:embed="rId7"/>
          <a:stretch>
            <a:fillRect/>
          </a:stretch>
        </p:blipFill>
        <p:spPr>
          <a:xfrm>
            <a:off x="3836317" y="4457535"/>
            <a:ext cx="3491908" cy="1433520"/>
          </a:xfrm>
          <a:prstGeom prst="rect">
            <a:avLst/>
          </a:prstGeom>
        </p:spPr>
      </p:pic>
      <p:pic>
        <p:nvPicPr>
          <p:cNvPr id="23" name="Picture 4">
            <a:extLst>
              <a:ext uri="{FF2B5EF4-FFF2-40B4-BE49-F238E27FC236}">
                <a16:creationId xmlns:a16="http://schemas.microsoft.com/office/drawing/2014/main" id="{830EFA2A-3E0D-D1F6-9858-C19C41A50C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8305" y="5404573"/>
            <a:ext cx="670628" cy="3151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1688760-A404-6BC2-8E0B-D4B446C297DF}"/>
              </a:ext>
            </a:extLst>
          </p:cNvPr>
          <p:cNvPicPr>
            <a:picLocks noChangeAspect="1"/>
          </p:cNvPicPr>
          <p:nvPr/>
        </p:nvPicPr>
        <p:blipFill>
          <a:blip r:embed="rId9"/>
          <a:stretch>
            <a:fillRect/>
          </a:stretch>
        </p:blipFill>
        <p:spPr>
          <a:xfrm>
            <a:off x="8238060" y="1739676"/>
            <a:ext cx="2387600" cy="596900"/>
          </a:xfrm>
          <a:prstGeom prst="rect">
            <a:avLst/>
          </a:prstGeom>
        </p:spPr>
      </p:pic>
      <p:pic>
        <p:nvPicPr>
          <p:cNvPr id="1032" name="Picture 8" descr="FAQs &amp; Tutorials | Tungsten Network">
            <a:extLst>
              <a:ext uri="{FF2B5EF4-FFF2-40B4-BE49-F238E27FC236}">
                <a16:creationId xmlns:a16="http://schemas.microsoft.com/office/drawing/2014/main" id="{10BEC3F5-4334-504F-03A7-01B065BE49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1269" y="2349848"/>
            <a:ext cx="2807984" cy="9513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C8A4EF74-BD4A-0673-CA65-721536BDFDAF}"/>
              </a:ext>
            </a:extLst>
          </p:cNvPr>
          <p:cNvPicPr>
            <a:picLocks noChangeAspect="1"/>
          </p:cNvPicPr>
          <p:nvPr/>
        </p:nvPicPr>
        <p:blipFill>
          <a:blip r:embed="rId11"/>
          <a:stretch>
            <a:fillRect/>
          </a:stretch>
        </p:blipFill>
        <p:spPr>
          <a:xfrm>
            <a:off x="8077100" y="3153147"/>
            <a:ext cx="1130704" cy="951351"/>
          </a:xfrm>
          <a:prstGeom prst="rect">
            <a:avLst/>
          </a:prstGeom>
        </p:spPr>
      </p:pic>
      <p:pic>
        <p:nvPicPr>
          <p:cNvPr id="27" name="Picture 26">
            <a:extLst>
              <a:ext uri="{FF2B5EF4-FFF2-40B4-BE49-F238E27FC236}">
                <a16:creationId xmlns:a16="http://schemas.microsoft.com/office/drawing/2014/main" id="{FF00629C-75CF-CBB5-ACCF-757BDA8A9950}"/>
              </a:ext>
            </a:extLst>
          </p:cNvPr>
          <p:cNvPicPr>
            <a:picLocks noChangeAspect="1"/>
          </p:cNvPicPr>
          <p:nvPr/>
        </p:nvPicPr>
        <p:blipFill>
          <a:blip r:embed="rId12"/>
          <a:stretch>
            <a:fillRect/>
          </a:stretch>
        </p:blipFill>
        <p:spPr>
          <a:xfrm>
            <a:off x="9207804" y="3317672"/>
            <a:ext cx="1663700" cy="622300"/>
          </a:xfrm>
          <a:prstGeom prst="rect">
            <a:avLst/>
          </a:prstGeom>
        </p:spPr>
      </p:pic>
      <p:pic>
        <p:nvPicPr>
          <p:cNvPr id="28" name="Picture 27">
            <a:extLst>
              <a:ext uri="{FF2B5EF4-FFF2-40B4-BE49-F238E27FC236}">
                <a16:creationId xmlns:a16="http://schemas.microsoft.com/office/drawing/2014/main" id="{2DF0AE3B-EF6C-82CD-BE27-2299650A7F66}"/>
              </a:ext>
            </a:extLst>
          </p:cNvPr>
          <p:cNvPicPr>
            <a:picLocks noChangeAspect="1"/>
          </p:cNvPicPr>
          <p:nvPr/>
        </p:nvPicPr>
        <p:blipFill>
          <a:blip r:embed="rId13"/>
          <a:stretch>
            <a:fillRect/>
          </a:stretch>
        </p:blipFill>
        <p:spPr>
          <a:xfrm>
            <a:off x="8400587" y="4317413"/>
            <a:ext cx="2225073" cy="1573588"/>
          </a:xfrm>
          <a:prstGeom prst="rect">
            <a:avLst/>
          </a:prstGeom>
        </p:spPr>
      </p:pic>
    </p:spTree>
    <p:extLst>
      <p:ext uri="{BB962C8B-B14F-4D97-AF65-F5344CB8AC3E}">
        <p14:creationId xmlns:p14="http://schemas.microsoft.com/office/powerpoint/2010/main" val="3610132637"/>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B5100DC-8C39-294B-AADC-11AB86F33A8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25E8BCB-EE23-FE42-BB3E-357E3FBB5023}"/>
              </a:ext>
            </a:extLst>
          </p:cNvPr>
          <p:cNvSpPr txBox="1"/>
          <p:nvPr/>
        </p:nvSpPr>
        <p:spPr>
          <a:xfrm>
            <a:off x="1585784" y="3043237"/>
            <a:ext cx="4510216" cy="646331"/>
          </a:xfrm>
          <a:prstGeom prst="rect">
            <a:avLst/>
          </a:prstGeom>
          <a:noFill/>
          <a:scene3d>
            <a:camera prst="orthographicFront"/>
            <a:lightRig rig="sunrise" dir="t">
              <a:rot lat="0" lon="0" rev="3600000"/>
            </a:lightRig>
          </a:scene3d>
        </p:spPr>
        <p:txBody>
          <a:bodyPr wrap="squar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Garamond" panose="02020404030301010803" pitchFamily="18" charset="0"/>
              </a:rPr>
              <a:t>THANK YOU!</a:t>
            </a:r>
          </a:p>
        </p:txBody>
      </p:sp>
    </p:spTree>
    <p:extLst>
      <p:ext uri="{BB962C8B-B14F-4D97-AF65-F5344CB8AC3E}">
        <p14:creationId xmlns:p14="http://schemas.microsoft.com/office/powerpoint/2010/main" val="1986550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E5B8-3984-3F2B-5F49-D391A2003444}"/>
              </a:ext>
            </a:extLst>
          </p:cNvPr>
          <p:cNvSpPr>
            <a:spLocks noGrp="1"/>
          </p:cNvSpPr>
          <p:nvPr>
            <p:ph type="title"/>
          </p:nvPr>
        </p:nvSpPr>
        <p:spPr/>
        <p:txBody>
          <a:bodyPr/>
          <a:lstStyle/>
          <a:p>
            <a:r>
              <a:rPr lang="en-US"/>
              <a:t>JHU Divisions</a:t>
            </a:r>
          </a:p>
        </p:txBody>
      </p:sp>
      <p:pic>
        <p:nvPicPr>
          <p:cNvPr id="3" name="Picture 2">
            <a:extLst>
              <a:ext uri="{FF2B5EF4-FFF2-40B4-BE49-F238E27FC236}">
                <a16:creationId xmlns:a16="http://schemas.microsoft.com/office/drawing/2014/main" id="{E087D6CF-FAA9-4F6B-A2C9-969C71FB29B6}"/>
              </a:ext>
            </a:extLst>
          </p:cNvPr>
          <p:cNvPicPr>
            <a:picLocks noChangeAspect="1"/>
          </p:cNvPicPr>
          <p:nvPr/>
        </p:nvPicPr>
        <p:blipFill>
          <a:blip r:embed="rId2"/>
          <a:stretch>
            <a:fillRect/>
          </a:stretch>
        </p:blipFill>
        <p:spPr>
          <a:xfrm>
            <a:off x="1740012" y="1426029"/>
            <a:ext cx="2743200" cy="3799803"/>
          </a:xfrm>
          <a:prstGeom prst="rect">
            <a:avLst/>
          </a:prstGeom>
        </p:spPr>
      </p:pic>
      <p:pic>
        <p:nvPicPr>
          <p:cNvPr id="22" name="Picture 21">
            <a:extLst>
              <a:ext uri="{FF2B5EF4-FFF2-40B4-BE49-F238E27FC236}">
                <a16:creationId xmlns:a16="http://schemas.microsoft.com/office/drawing/2014/main" id="{8E767666-7D03-FD40-FEEF-486EECF7BF62}"/>
              </a:ext>
            </a:extLst>
          </p:cNvPr>
          <p:cNvPicPr>
            <a:picLocks noChangeAspect="1"/>
          </p:cNvPicPr>
          <p:nvPr/>
        </p:nvPicPr>
        <p:blipFill>
          <a:blip r:embed="rId3"/>
          <a:stretch>
            <a:fillRect/>
          </a:stretch>
        </p:blipFill>
        <p:spPr>
          <a:xfrm>
            <a:off x="4426606" y="1417321"/>
            <a:ext cx="2743200" cy="3799803"/>
          </a:xfrm>
          <a:prstGeom prst="rect">
            <a:avLst/>
          </a:prstGeom>
        </p:spPr>
      </p:pic>
      <p:pic>
        <p:nvPicPr>
          <p:cNvPr id="23" name="Picture 22">
            <a:extLst>
              <a:ext uri="{FF2B5EF4-FFF2-40B4-BE49-F238E27FC236}">
                <a16:creationId xmlns:a16="http://schemas.microsoft.com/office/drawing/2014/main" id="{319934C2-9D6D-E61E-0209-7DC87AF2C1CC}"/>
              </a:ext>
            </a:extLst>
          </p:cNvPr>
          <p:cNvPicPr>
            <a:picLocks noChangeAspect="1"/>
          </p:cNvPicPr>
          <p:nvPr/>
        </p:nvPicPr>
        <p:blipFill>
          <a:blip r:embed="rId4"/>
          <a:stretch>
            <a:fillRect/>
          </a:stretch>
        </p:blipFill>
        <p:spPr>
          <a:xfrm>
            <a:off x="7147741" y="1400266"/>
            <a:ext cx="2743200" cy="1899901"/>
          </a:xfrm>
          <a:prstGeom prst="rect">
            <a:avLst/>
          </a:prstGeom>
        </p:spPr>
      </p:pic>
      <p:sp>
        <p:nvSpPr>
          <p:cNvPr id="24" name="Rectangle 23">
            <a:extLst>
              <a:ext uri="{FF2B5EF4-FFF2-40B4-BE49-F238E27FC236}">
                <a16:creationId xmlns:a16="http://schemas.microsoft.com/office/drawing/2014/main" id="{0E4055B8-7B6E-4057-1249-F353F74169D6}"/>
              </a:ext>
            </a:extLst>
          </p:cNvPr>
          <p:cNvSpPr/>
          <p:nvPr/>
        </p:nvSpPr>
        <p:spPr>
          <a:xfrm>
            <a:off x="4502332" y="2405745"/>
            <a:ext cx="2569028" cy="836023"/>
          </a:xfrm>
          <a:prstGeom prst="rect">
            <a:avLst/>
          </a:prstGeom>
          <a:noFill/>
          <a:ln w="28575">
            <a:solidFill>
              <a:srgbClr val="1547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7D97F21-1899-0E55-C909-CB30951DCC5F}"/>
              </a:ext>
            </a:extLst>
          </p:cNvPr>
          <p:cNvSpPr/>
          <p:nvPr/>
        </p:nvSpPr>
        <p:spPr>
          <a:xfrm>
            <a:off x="1811384" y="2405745"/>
            <a:ext cx="2569028" cy="836023"/>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26" name="Rectangle 25">
            <a:extLst>
              <a:ext uri="{FF2B5EF4-FFF2-40B4-BE49-F238E27FC236}">
                <a16:creationId xmlns:a16="http://schemas.microsoft.com/office/drawing/2014/main" id="{9AFFC8E6-9520-7642-70A6-E797689CDE26}"/>
              </a:ext>
            </a:extLst>
          </p:cNvPr>
          <p:cNvSpPr/>
          <p:nvPr/>
        </p:nvSpPr>
        <p:spPr>
          <a:xfrm>
            <a:off x="1811384" y="1478281"/>
            <a:ext cx="2569028" cy="836023"/>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27" name="Rectangle 26">
            <a:extLst>
              <a:ext uri="{FF2B5EF4-FFF2-40B4-BE49-F238E27FC236}">
                <a16:creationId xmlns:a16="http://schemas.microsoft.com/office/drawing/2014/main" id="{A25C34C3-9E73-39D7-3633-BDE5B1544D2D}"/>
              </a:ext>
            </a:extLst>
          </p:cNvPr>
          <p:cNvSpPr/>
          <p:nvPr/>
        </p:nvSpPr>
        <p:spPr>
          <a:xfrm>
            <a:off x="1811384" y="3372396"/>
            <a:ext cx="2569028" cy="836023"/>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F0"/>
              </a:solidFill>
            </a:endParaRPr>
          </a:p>
        </p:txBody>
      </p:sp>
      <p:sp>
        <p:nvSpPr>
          <p:cNvPr id="28" name="Rectangle 27">
            <a:extLst>
              <a:ext uri="{FF2B5EF4-FFF2-40B4-BE49-F238E27FC236}">
                <a16:creationId xmlns:a16="http://schemas.microsoft.com/office/drawing/2014/main" id="{9545AF85-9CE8-D02F-0872-A90D1002871F}"/>
              </a:ext>
            </a:extLst>
          </p:cNvPr>
          <p:cNvSpPr/>
          <p:nvPr/>
        </p:nvSpPr>
        <p:spPr>
          <a:xfrm>
            <a:off x="1811384" y="4343402"/>
            <a:ext cx="2569028" cy="83602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29" name="Rectangle 28">
            <a:extLst>
              <a:ext uri="{FF2B5EF4-FFF2-40B4-BE49-F238E27FC236}">
                <a16:creationId xmlns:a16="http://schemas.microsoft.com/office/drawing/2014/main" id="{1159D510-C574-80A6-E417-22D564C2D179}"/>
              </a:ext>
            </a:extLst>
          </p:cNvPr>
          <p:cNvSpPr/>
          <p:nvPr/>
        </p:nvSpPr>
        <p:spPr>
          <a:xfrm>
            <a:off x="7223761" y="2405745"/>
            <a:ext cx="2569028" cy="83602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pic>
        <p:nvPicPr>
          <p:cNvPr id="30" name="Picture 4" descr="Johns Hopkins - O’Connor Sustainable Energy Institute">
            <a:extLst>
              <a:ext uri="{FF2B5EF4-FFF2-40B4-BE49-F238E27FC236}">
                <a16:creationId xmlns:a16="http://schemas.microsoft.com/office/drawing/2014/main" id="{50A1CCD7-1506-1E44-FA03-DED42E6F181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417527" y="3882889"/>
            <a:ext cx="29083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26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0B48DE92-E388-4B8A-588A-2F8A11D6726F}"/>
              </a:ext>
            </a:extLst>
          </p:cNvPr>
          <p:cNvPicPr>
            <a:picLocks noChangeAspect="1"/>
          </p:cNvPicPr>
          <p:nvPr/>
        </p:nvPicPr>
        <p:blipFill>
          <a:blip r:embed="rId2"/>
          <a:stretch>
            <a:fillRect/>
          </a:stretch>
        </p:blipFill>
        <p:spPr>
          <a:xfrm>
            <a:off x="5449922" y="1279909"/>
            <a:ext cx="5401557" cy="2410686"/>
          </a:xfrm>
          <a:prstGeom prst="rect">
            <a:avLst/>
          </a:prstGeom>
        </p:spPr>
      </p:pic>
      <p:sp>
        <p:nvSpPr>
          <p:cNvPr id="2" name="Title 1">
            <a:extLst>
              <a:ext uri="{FF2B5EF4-FFF2-40B4-BE49-F238E27FC236}">
                <a16:creationId xmlns:a16="http://schemas.microsoft.com/office/drawing/2014/main" id="{2AEBEB92-3F9B-6FC4-BF8E-B2CB80403053}"/>
              </a:ext>
            </a:extLst>
          </p:cNvPr>
          <p:cNvSpPr>
            <a:spLocks noGrp="1"/>
          </p:cNvSpPr>
          <p:nvPr>
            <p:ph type="title"/>
          </p:nvPr>
        </p:nvSpPr>
        <p:spPr/>
        <p:txBody>
          <a:bodyPr/>
          <a:lstStyle/>
          <a:p>
            <a:r>
              <a:rPr lang="en-US" sz="3800"/>
              <a:t>ROSEI Leadership Council </a:t>
            </a:r>
          </a:p>
        </p:txBody>
      </p:sp>
      <p:pic>
        <p:nvPicPr>
          <p:cNvPr id="9" name="Picture 8">
            <a:extLst>
              <a:ext uri="{FF2B5EF4-FFF2-40B4-BE49-F238E27FC236}">
                <a16:creationId xmlns:a16="http://schemas.microsoft.com/office/drawing/2014/main" id="{8750EBB1-8DB9-47A8-DC24-4B433331AE52}"/>
              </a:ext>
            </a:extLst>
          </p:cNvPr>
          <p:cNvPicPr>
            <a:picLocks noChangeAspect="1"/>
          </p:cNvPicPr>
          <p:nvPr/>
        </p:nvPicPr>
        <p:blipFill>
          <a:blip r:embed="rId3"/>
          <a:stretch>
            <a:fillRect/>
          </a:stretch>
        </p:blipFill>
        <p:spPr>
          <a:xfrm>
            <a:off x="475154" y="1349594"/>
            <a:ext cx="5029202" cy="2308343"/>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6E9471E8-CAB2-CB28-BE26-71564A8FCCA6}"/>
              </a:ext>
            </a:extLst>
          </p:cNvPr>
          <p:cNvPicPr>
            <a:picLocks noChangeAspect="1"/>
          </p:cNvPicPr>
          <p:nvPr/>
        </p:nvPicPr>
        <p:blipFill>
          <a:blip r:embed="rId4"/>
          <a:stretch>
            <a:fillRect/>
          </a:stretch>
        </p:blipFill>
        <p:spPr>
          <a:xfrm>
            <a:off x="540470" y="3552000"/>
            <a:ext cx="5029202" cy="2229612"/>
          </a:xfrm>
          <a:prstGeom prst="rect">
            <a:avLst/>
          </a:prstGeom>
        </p:spPr>
      </p:pic>
      <p:sp>
        <p:nvSpPr>
          <p:cNvPr id="3" name="TextBox 2">
            <a:extLst>
              <a:ext uri="{FF2B5EF4-FFF2-40B4-BE49-F238E27FC236}">
                <a16:creationId xmlns:a16="http://schemas.microsoft.com/office/drawing/2014/main" id="{CB9F844C-17C1-B9AB-D0D7-AAF8051B3855}"/>
              </a:ext>
            </a:extLst>
          </p:cNvPr>
          <p:cNvSpPr txBox="1"/>
          <p:nvPr/>
        </p:nvSpPr>
        <p:spPr>
          <a:xfrm>
            <a:off x="5725883" y="3831771"/>
            <a:ext cx="4680857" cy="1569660"/>
          </a:xfrm>
          <a:prstGeom prst="rect">
            <a:avLst/>
          </a:prstGeom>
          <a:noFill/>
        </p:spPr>
        <p:txBody>
          <a:bodyPr wrap="square" rtlCol="0">
            <a:spAutoFit/>
          </a:bodyPr>
          <a:lstStyle/>
          <a:p>
            <a:r>
              <a:rPr lang="en-US" sz="2400" b="1">
                <a:latin typeface="Garamond" panose="02020404030301010803" pitchFamily="18" charset="0"/>
              </a:rPr>
              <a:t>ROSEI Faculty</a:t>
            </a:r>
          </a:p>
          <a:p>
            <a:pPr marL="285750" indent="-285750">
              <a:buFont typeface="Arial" panose="020B0604020202020204" pitchFamily="34" charset="0"/>
              <a:buChar char="•"/>
            </a:pPr>
            <a:r>
              <a:rPr lang="en-US" sz="2400">
                <a:latin typeface="Garamond" panose="02020404030301010803" pitchFamily="18" charset="0"/>
              </a:rPr>
              <a:t>10 Core Faculty</a:t>
            </a:r>
          </a:p>
          <a:p>
            <a:pPr marL="285750" indent="-285750">
              <a:buFont typeface="Arial" panose="020B0604020202020204" pitchFamily="34" charset="0"/>
              <a:buChar char="•"/>
            </a:pPr>
            <a:r>
              <a:rPr lang="en-US" sz="2400">
                <a:latin typeface="Garamond" panose="02020404030301010803" pitchFamily="18" charset="0"/>
              </a:rPr>
              <a:t>16 Associate Faculty</a:t>
            </a:r>
          </a:p>
          <a:p>
            <a:pPr marL="285750" indent="-285750">
              <a:buFont typeface="Arial" panose="020B0604020202020204" pitchFamily="34" charset="0"/>
              <a:buChar char="•"/>
            </a:pPr>
            <a:r>
              <a:rPr lang="en-US" sz="2400">
                <a:latin typeface="Garamond" panose="02020404030301010803" pitchFamily="18" charset="0"/>
              </a:rPr>
              <a:t>35 Affiliates</a:t>
            </a:r>
          </a:p>
        </p:txBody>
      </p:sp>
    </p:spTree>
    <p:extLst>
      <p:ext uri="{BB962C8B-B14F-4D97-AF65-F5344CB8AC3E}">
        <p14:creationId xmlns:p14="http://schemas.microsoft.com/office/powerpoint/2010/main" val="322206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1237-5B61-5B71-D2CA-8DF5DAD16F27}"/>
              </a:ext>
            </a:extLst>
          </p:cNvPr>
          <p:cNvSpPr>
            <a:spLocks noGrp="1"/>
          </p:cNvSpPr>
          <p:nvPr>
            <p:ph type="title"/>
          </p:nvPr>
        </p:nvSpPr>
        <p:spPr>
          <a:xfrm>
            <a:off x="766760" y="365125"/>
            <a:ext cx="5591175" cy="1449388"/>
          </a:xfrm>
        </p:spPr>
        <p:txBody>
          <a:bodyPr/>
          <a:lstStyle/>
          <a:p>
            <a:r>
              <a:rPr lang="en-US"/>
              <a:t>Broad view of ROSEI Faculty Expertise:</a:t>
            </a:r>
          </a:p>
        </p:txBody>
      </p:sp>
      <p:sp>
        <p:nvSpPr>
          <p:cNvPr id="49" name="TextBox 48">
            <a:extLst>
              <a:ext uri="{FF2B5EF4-FFF2-40B4-BE49-F238E27FC236}">
                <a16:creationId xmlns:a16="http://schemas.microsoft.com/office/drawing/2014/main" id="{0830B004-148D-1C8F-0D56-9040B06FC5A0}"/>
              </a:ext>
            </a:extLst>
          </p:cNvPr>
          <p:cNvSpPr txBox="1"/>
          <p:nvPr/>
        </p:nvSpPr>
        <p:spPr>
          <a:xfrm>
            <a:off x="766760" y="1843087"/>
            <a:ext cx="5329240" cy="3416320"/>
          </a:xfrm>
          <a:prstGeom prst="rect">
            <a:avLst/>
          </a:prstGeom>
          <a:noFill/>
        </p:spPr>
        <p:txBody>
          <a:bodyPr wrap="square" rtlCol="0">
            <a:spAutoFit/>
          </a:bodyPr>
          <a:lstStyle/>
          <a:p>
            <a:r>
              <a:rPr lang="en-US" sz="2400" b="1">
                <a:latin typeface="Garamond" panose="02020404030301010803" pitchFamily="18" charset="0"/>
              </a:rPr>
              <a:t>Engineers</a:t>
            </a:r>
          </a:p>
          <a:p>
            <a:r>
              <a:rPr lang="en-US" sz="2400">
                <a:latin typeface="Garamond" panose="02020404030301010803" pitchFamily="18" charset="0"/>
              </a:rPr>
              <a:t>Chemical </a:t>
            </a:r>
            <a:r>
              <a:rPr lang="en-US" sz="2400" err="1">
                <a:latin typeface="Garamond" panose="02020404030301010803" pitchFamily="18" charset="0"/>
              </a:rPr>
              <a:t>Eng</a:t>
            </a:r>
            <a:r>
              <a:rPr lang="en-US" sz="2400">
                <a:latin typeface="Garamond" panose="02020404030301010803" pitchFamily="18" charset="0"/>
              </a:rPr>
              <a:t>, Materials Science, Electrical Eng., Mechanical Eng., Civil Eng., Systems Eng., Env. Eng., App. Math </a:t>
            </a:r>
          </a:p>
          <a:p>
            <a:r>
              <a:rPr lang="en-US" sz="2400" b="1">
                <a:latin typeface="Garamond" panose="02020404030301010803" pitchFamily="18" charset="0"/>
              </a:rPr>
              <a:t>Scientists</a:t>
            </a:r>
          </a:p>
          <a:p>
            <a:r>
              <a:rPr lang="en-US" sz="2400">
                <a:latin typeface="Garamond" panose="02020404030301010803" pitchFamily="18" charset="0"/>
              </a:rPr>
              <a:t>Chemistry, Earth Sciences, Physics</a:t>
            </a:r>
          </a:p>
          <a:p>
            <a:r>
              <a:rPr lang="en-US" sz="2400" b="1">
                <a:latin typeface="Garamond" panose="02020404030301010803" pitchFamily="18" charset="0"/>
              </a:rPr>
              <a:t>Social Scientists</a:t>
            </a:r>
          </a:p>
          <a:p>
            <a:r>
              <a:rPr lang="en-US" sz="2400">
                <a:latin typeface="Garamond" panose="02020404030301010803" pitchFamily="18" charset="0"/>
              </a:rPr>
              <a:t>Economics, Political Science, </a:t>
            </a:r>
            <a:br>
              <a:rPr lang="en-US" sz="2400">
                <a:latin typeface="Garamond" panose="02020404030301010803" pitchFamily="18" charset="0"/>
              </a:rPr>
            </a:br>
            <a:r>
              <a:rPr lang="en-US" sz="2400">
                <a:latin typeface="Garamond" panose="02020404030301010803" pitchFamily="18" charset="0"/>
              </a:rPr>
              <a:t>Sociology, Anthropology </a:t>
            </a:r>
          </a:p>
        </p:txBody>
      </p:sp>
      <p:pic>
        <p:nvPicPr>
          <p:cNvPr id="51" name="Picture 50">
            <a:extLst>
              <a:ext uri="{FF2B5EF4-FFF2-40B4-BE49-F238E27FC236}">
                <a16:creationId xmlns:a16="http://schemas.microsoft.com/office/drawing/2014/main" id="{23E258CF-DB3F-9D1B-FCE0-061585AB7932}"/>
              </a:ext>
            </a:extLst>
          </p:cNvPr>
          <p:cNvPicPr>
            <a:picLocks noChangeAspect="1"/>
          </p:cNvPicPr>
          <p:nvPr/>
        </p:nvPicPr>
        <p:blipFill>
          <a:blip r:embed="rId2"/>
          <a:stretch>
            <a:fillRect/>
          </a:stretch>
        </p:blipFill>
        <p:spPr>
          <a:xfrm>
            <a:off x="6096000" y="-84137"/>
            <a:ext cx="5964235" cy="5897818"/>
          </a:xfrm>
          <a:prstGeom prst="rect">
            <a:avLst/>
          </a:prstGeom>
        </p:spPr>
      </p:pic>
    </p:spTree>
    <p:extLst>
      <p:ext uri="{BB962C8B-B14F-4D97-AF65-F5344CB8AC3E}">
        <p14:creationId xmlns:p14="http://schemas.microsoft.com/office/powerpoint/2010/main" val="3288076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69E0-463D-6735-D7CC-D933CA233065}"/>
              </a:ext>
            </a:extLst>
          </p:cNvPr>
          <p:cNvSpPr>
            <a:spLocks noGrp="1"/>
          </p:cNvSpPr>
          <p:nvPr>
            <p:ph type="title"/>
          </p:nvPr>
        </p:nvSpPr>
        <p:spPr>
          <a:xfrm>
            <a:off x="250371" y="365125"/>
            <a:ext cx="10515600" cy="1325563"/>
          </a:xfrm>
        </p:spPr>
        <p:txBody>
          <a:bodyPr/>
          <a:lstStyle/>
          <a:p>
            <a:r>
              <a:rPr lang="en-US"/>
              <a:t>ROSEI Activities &amp; Operations</a:t>
            </a:r>
          </a:p>
        </p:txBody>
      </p:sp>
      <p:sp>
        <p:nvSpPr>
          <p:cNvPr id="3" name="Content Placeholder 2">
            <a:extLst>
              <a:ext uri="{FF2B5EF4-FFF2-40B4-BE49-F238E27FC236}">
                <a16:creationId xmlns:a16="http://schemas.microsoft.com/office/drawing/2014/main" id="{52C4C8F9-B0A8-E053-B48B-2AF982473697}"/>
              </a:ext>
            </a:extLst>
          </p:cNvPr>
          <p:cNvSpPr>
            <a:spLocks noGrp="1"/>
          </p:cNvSpPr>
          <p:nvPr>
            <p:ph idx="1"/>
          </p:nvPr>
        </p:nvSpPr>
        <p:spPr>
          <a:xfrm>
            <a:off x="627184" y="1450486"/>
            <a:ext cx="10515600" cy="4351338"/>
          </a:xfrm>
        </p:spPr>
        <p:txBody>
          <a:bodyPr/>
          <a:lstStyle/>
          <a:p>
            <a:r>
              <a:rPr lang="en-US"/>
              <a:t>Research Pipeline</a:t>
            </a:r>
          </a:p>
          <a:p>
            <a:r>
              <a:rPr lang="en-US"/>
              <a:t>4 Research Pillars</a:t>
            </a:r>
          </a:p>
          <a:p>
            <a:r>
              <a:rPr lang="en-US"/>
              <a:t>Building Community</a:t>
            </a:r>
          </a:p>
          <a:p>
            <a:r>
              <a:rPr lang="en-US"/>
              <a:t>Translation to Markets </a:t>
            </a:r>
          </a:p>
          <a:p>
            <a:r>
              <a:rPr lang="en-US"/>
              <a:t>Talent Recruitment </a:t>
            </a:r>
            <a:br>
              <a:rPr lang="en-US"/>
            </a:br>
            <a:r>
              <a:rPr lang="en-US"/>
              <a:t>(Faculty, Staff and Students)</a:t>
            </a:r>
          </a:p>
          <a:p>
            <a:r>
              <a:rPr lang="en-US"/>
              <a:t>Partnerships</a:t>
            </a:r>
          </a:p>
          <a:p>
            <a:r>
              <a:rPr lang="en-US"/>
              <a:t>Communications and Promotion</a:t>
            </a:r>
          </a:p>
          <a:p>
            <a:endParaRPr lang="en-US"/>
          </a:p>
          <a:p>
            <a:endParaRPr lang="en-US"/>
          </a:p>
          <a:p>
            <a:endParaRPr lang="en-US"/>
          </a:p>
        </p:txBody>
      </p:sp>
      <p:pic>
        <p:nvPicPr>
          <p:cNvPr id="1026" name="Picture 2">
            <a:extLst>
              <a:ext uri="{FF2B5EF4-FFF2-40B4-BE49-F238E27FC236}">
                <a16:creationId xmlns:a16="http://schemas.microsoft.com/office/drawing/2014/main" id="{E41D00A3-2263-C4AD-52D6-157DA1AA8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066" y="1200154"/>
            <a:ext cx="5554784" cy="416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48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EECEAE2-CCA1-E28C-5476-E62E0E330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46"/>
          <a:stretch/>
        </p:blipFill>
        <p:spPr bwMode="auto">
          <a:xfrm>
            <a:off x="3226240" y="1690688"/>
            <a:ext cx="2743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9B174C-DD56-D998-EE78-D5FD0ABB03CE}"/>
              </a:ext>
            </a:extLst>
          </p:cNvPr>
          <p:cNvSpPr>
            <a:spLocks noGrp="1"/>
          </p:cNvSpPr>
          <p:nvPr>
            <p:ph type="title"/>
          </p:nvPr>
        </p:nvSpPr>
        <p:spPr>
          <a:xfrm>
            <a:off x="444137" y="404949"/>
            <a:ext cx="10909663" cy="1285739"/>
          </a:xfrm>
        </p:spPr>
        <p:txBody>
          <a:bodyPr/>
          <a:lstStyle/>
          <a:p>
            <a:r>
              <a:rPr lang="en-US" sz="4000"/>
              <a:t>ROSEI Research Pillars and Cross-Cutting Areas</a:t>
            </a:r>
          </a:p>
        </p:txBody>
      </p:sp>
      <p:pic>
        <p:nvPicPr>
          <p:cNvPr id="3" name="Picture 2">
            <a:extLst>
              <a:ext uri="{FF2B5EF4-FFF2-40B4-BE49-F238E27FC236}">
                <a16:creationId xmlns:a16="http://schemas.microsoft.com/office/drawing/2014/main" id="{3CF46569-EA76-F034-5D09-2D61528DB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831" y="1690688"/>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434DE0A8-CBCE-C5DE-1AEC-592F768FA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353" y="1690688"/>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AFC5BD5-8419-9FC2-588B-B633E9BC8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3614" y="1690688"/>
            <a:ext cx="2743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462944-247E-3EE5-4C25-34F90C4490E6}"/>
              </a:ext>
            </a:extLst>
          </p:cNvPr>
          <p:cNvSpPr txBox="1"/>
          <p:nvPr/>
        </p:nvSpPr>
        <p:spPr>
          <a:xfrm>
            <a:off x="1002245" y="3047223"/>
            <a:ext cx="1308371" cy="523220"/>
          </a:xfrm>
          <a:prstGeom prst="rect">
            <a:avLst/>
          </a:prstGeom>
          <a:noFill/>
        </p:spPr>
        <p:txBody>
          <a:bodyPr wrap="none" rtlCol="0">
            <a:spAutoFit/>
          </a:bodyPr>
          <a:lstStyle/>
          <a:p>
            <a:r>
              <a:rPr lang="en-US" sz="2800" b="1">
                <a:solidFill>
                  <a:schemeClr val="bg1"/>
                </a:solidFill>
                <a:latin typeface="Garamond" panose="02020404030301010803" pitchFamily="18" charset="0"/>
              </a:rPr>
              <a:t>Carbon</a:t>
            </a:r>
          </a:p>
        </p:txBody>
      </p:sp>
      <p:sp>
        <p:nvSpPr>
          <p:cNvPr id="9" name="TextBox 8">
            <a:extLst>
              <a:ext uri="{FF2B5EF4-FFF2-40B4-BE49-F238E27FC236}">
                <a16:creationId xmlns:a16="http://schemas.microsoft.com/office/drawing/2014/main" id="{F5DDBD94-A356-F92F-411E-92F297571ED9}"/>
              </a:ext>
            </a:extLst>
          </p:cNvPr>
          <p:cNvSpPr txBox="1"/>
          <p:nvPr/>
        </p:nvSpPr>
        <p:spPr>
          <a:xfrm>
            <a:off x="6962526" y="3047223"/>
            <a:ext cx="1001877" cy="523220"/>
          </a:xfrm>
          <a:prstGeom prst="rect">
            <a:avLst/>
          </a:prstGeom>
          <a:noFill/>
        </p:spPr>
        <p:txBody>
          <a:bodyPr wrap="none" rtlCol="0">
            <a:spAutoFit/>
          </a:bodyPr>
          <a:lstStyle/>
          <a:p>
            <a:r>
              <a:rPr lang="en-US" sz="2800" b="1">
                <a:solidFill>
                  <a:schemeClr val="bg1"/>
                </a:solidFill>
                <a:latin typeface="Garamond" panose="02020404030301010803" pitchFamily="18" charset="0"/>
              </a:rPr>
              <a:t>Wind</a:t>
            </a:r>
          </a:p>
        </p:txBody>
      </p:sp>
      <p:sp>
        <p:nvSpPr>
          <p:cNvPr id="10" name="TextBox 9">
            <a:extLst>
              <a:ext uri="{FF2B5EF4-FFF2-40B4-BE49-F238E27FC236}">
                <a16:creationId xmlns:a16="http://schemas.microsoft.com/office/drawing/2014/main" id="{846B854E-A6BF-875F-9B5E-A3DB37CBE6C9}"/>
              </a:ext>
            </a:extLst>
          </p:cNvPr>
          <p:cNvSpPr txBox="1"/>
          <p:nvPr/>
        </p:nvSpPr>
        <p:spPr>
          <a:xfrm>
            <a:off x="4016265" y="3047223"/>
            <a:ext cx="1330877" cy="523220"/>
          </a:xfrm>
          <a:prstGeom prst="rect">
            <a:avLst/>
          </a:prstGeom>
          <a:noFill/>
        </p:spPr>
        <p:txBody>
          <a:bodyPr wrap="none" rtlCol="0">
            <a:spAutoFit/>
          </a:bodyPr>
          <a:lstStyle/>
          <a:p>
            <a:r>
              <a:rPr lang="en-US" sz="2800" b="1">
                <a:solidFill>
                  <a:schemeClr val="bg1"/>
                </a:solidFill>
                <a:latin typeface="Garamond" panose="02020404030301010803" pitchFamily="18" charset="0"/>
              </a:rPr>
              <a:t>Storage</a:t>
            </a:r>
          </a:p>
        </p:txBody>
      </p:sp>
      <p:sp>
        <p:nvSpPr>
          <p:cNvPr id="11" name="TextBox 10">
            <a:extLst>
              <a:ext uri="{FF2B5EF4-FFF2-40B4-BE49-F238E27FC236}">
                <a16:creationId xmlns:a16="http://schemas.microsoft.com/office/drawing/2014/main" id="{D6DAC91C-8675-5B40-2EB5-D4D07751D537}"/>
              </a:ext>
            </a:extLst>
          </p:cNvPr>
          <p:cNvSpPr txBox="1"/>
          <p:nvPr/>
        </p:nvSpPr>
        <p:spPr>
          <a:xfrm>
            <a:off x="10101362" y="3047223"/>
            <a:ext cx="869149" cy="523220"/>
          </a:xfrm>
          <a:prstGeom prst="rect">
            <a:avLst/>
          </a:prstGeom>
          <a:noFill/>
        </p:spPr>
        <p:txBody>
          <a:bodyPr wrap="none" rtlCol="0">
            <a:spAutoFit/>
          </a:bodyPr>
          <a:lstStyle/>
          <a:p>
            <a:r>
              <a:rPr lang="en-US" sz="2800" b="1">
                <a:solidFill>
                  <a:schemeClr val="bg1"/>
                </a:solidFill>
                <a:latin typeface="Garamond" panose="02020404030301010803" pitchFamily="18" charset="0"/>
              </a:rPr>
              <a:t>Grid</a:t>
            </a:r>
          </a:p>
        </p:txBody>
      </p:sp>
      <p:pic>
        <p:nvPicPr>
          <p:cNvPr id="12" name="Graphic 11" descr="Users outline">
            <a:extLst>
              <a:ext uri="{FF2B5EF4-FFF2-40B4-BE49-F238E27FC236}">
                <a16:creationId xmlns:a16="http://schemas.microsoft.com/office/drawing/2014/main" id="{E51F8A5A-8D62-6BCC-AAC6-2768920E8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2535" y="3648017"/>
            <a:ext cx="779080" cy="779080"/>
          </a:xfrm>
          <a:prstGeom prst="rect">
            <a:avLst/>
          </a:prstGeom>
        </p:spPr>
      </p:pic>
      <p:grpSp>
        <p:nvGrpSpPr>
          <p:cNvPr id="13" name="Group 12">
            <a:extLst>
              <a:ext uri="{FF2B5EF4-FFF2-40B4-BE49-F238E27FC236}">
                <a16:creationId xmlns:a16="http://schemas.microsoft.com/office/drawing/2014/main" id="{E93AE83B-6387-95E9-A4E1-2084B599A313}"/>
              </a:ext>
            </a:extLst>
          </p:cNvPr>
          <p:cNvGrpSpPr/>
          <p:nvPr/>
        </p:nvGrpSpPr>
        <p:grpSpPr>
          <a:xfrm>
            <a:off x="4214304" y="3702833"/>
            <a:ext cx="665437" cy="665437"/>
            <a:chOff x="8433069" y="3573829"/>
            <a:chExt cx="708446" cy="708446"/>
          </a:xfrm>
        </p:grpSpPr>
        <p:pic>
          <p:nvPicPr>
            <p:cNvPr id="14" name="Graphic 13" descr="Classroom">
              <a:extLst>
                <a:ext uri="{FF2B5EF4-FFF2-40B4-BE49-F238E27FC236}">
                  <a16:creationId xmlns:a16="http://schemas.microsoft.com/office/drawing/2014/main" id="{2A98752D-1F23-16EA-4538-963F8872C1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3069" y="3573829"/>
              <a:ext cx="708446" cy="708446"/>
            </a:xfrm>
            <a:prstGeom prst="rect">
              <a:avLst/>
            </a:prstGeom>
          </p:spPr>
        </p:pic>
        <p:pic>
          <p:nvPicPr>
            <p:cNvPr id="15" name="Graphic 14" descr="Sustainability outline">
              <a:extLst>
                <a:ext uri="{FF2B5EF4-FFF2-40B4-BE49-F238E27FC236}">
                  <a16:creationId xmlns:a16="http://schemas.microsoft.com/office/drawing/2014/main" id="{5923CA4A-99B0-343C-390B-D0725E5145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9577" y="3706771"/>
              <a:ext cx="187898" cy="187898"/>
            </a:xfrm>
            <a:prstGeom prst="rect">
              <a:avLst/>
            </a:prstGeom>
          </p:spPr>
        </p:pic>
      </p:grpSp>
      <p:pic>
        <p:nvPicPr>
          <p:cNvPr id="16" name="Graphic 15" descr="Blockchain outline">
            <a:extLst>
              <a:ext uri="{FF2B5EF4-FFF2-40B4-BE49-F238E27FC236}">
                <a16:creationId xmlns:a16="http://schemas.microsoft.com/office/drawing/2014/main" id="{6B342680-915C-AC55-AD5D-2B049B88EC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96149" y="3740098"/>
            <a:ext cx="613489" cy="613489"/>
          </a:xfrm>
          <a:prstGeom prst="rect">
            <a:avLst/>
          </a:prstGeom>
        </p:spPr>
      </p:pic>
      <p:pic>
        <p:nvPicPr>
          <p:cNvPr id="17" name="Graphic 16" descr="Court outline">
            <a:extLst>
              <a:ext uri="{FF2B5EF4-FFF2-40B4-BE49-F238E27FC236}">
                <a16:creationId xmlns:a16="http://schemas.microsoft.com/office/drawing/2014/main" id="{E1C2B858-89C3-E43A-2DE4-A3AF41949CA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81746" y="3683454"/>
            <a:ext cx="709264" cy="709264"/>
          </a:xfrm>
          <a:prstGeom prst="rect">
            <a:avLst/>
          </a:prstGeom>
        </p:spPr>
      </p:pic>
      <p:sp>
        <p:nvSpPr>
          <p:cNvPr id="18" name="TextBox 17">
            <a:extLst>
              <a:ext uri="{FF2B5EF4-FFF2-40B4-BE49-F238E27FC236}">
                <a16:creationId xmlns:a16="http://schemas.microsoft.com/office/drawing/2014/main" id="{296890EC-3234-F61A-73AF-8FE126E61ECB}"/>
              </a:ext>
            </a:extLst>
          </p:cNvPr>
          <p:cNvSpPr txBox="1"/>
          <p:nvPr/>
        </p:nvSpPr>
        <p:spPr>
          <a:xfrm>
            <a:off x="2763701" y="4017770"/>
            <a:ext cx="1129348" cy="338554"/>
          </a:xfrm>
          <a:prstGeom prst="rect">
            <a:avLst/>
          </a:prstGeom>
          <a:noFill/>
        </p:spPr>
        <p:txBody>
          <a:bodyPr wrap="none" rtlCol="0">
            <a:spAutoFit/>
          </a:bodyPr>
          <a:lstStyle/>
          <a:p>
            <a:r>
              <a:rPr lang="en-US" sz="1600">
                <a:latin typeface="Garamond" panose="02020404030301010803" pitchFamily="18" charset="0"/>
              </a:rPr>
              <a:t>Community</a:t>
            </a:r>
          </a:p>
        </p:txBody>
      </p:sp>
      <p:sp>
        <p:nvSpPr>
          <p:cNvPr id="19" name="TextBox 18">
            <a:extLst>
              <a:ext uri="{FF2B5EF4-FFF2-40B4-BE49-F238E27FC236}">
                <a16:creationId xmlns:a16="http://schemas.microsoft.com/office/drawing/2014/main" id="{1F73F685-90F3-75FB-BFA0-E0C05E565CCA}"/>
              </a:ext>
            </a:extLst>
          </p:cNvPr>
          <p:cNvSpPr txBox="1"/>
          <p:nvPr/>
        </p:nvSpPr>
        <p:spPr>
          <a:xfrm>
            <a:off x="4871665" y="4030659"/>
            <a:ext cx="1005403" cy="338554"/>
          </a:xfrm>
          <a:prstGeom prst="rect">
            <a:avLst/>
          </a:prstGeom>
          <a:noFill/>
        </p:spPr>
        <p:txBody>
          <a:bodyPr wrap="none" rtlCol="0">
            <a:spAutoFit/>
          </a:bodyPr>
          <a:lstStyle/>
          <a:p>
            <a:r>
              <a:rPr lang="en-US" sz="1600">
                <a:latin typeface="Garamond" panose="02020404030301010803" pitchFamily="18" charset="0"/>
              </a:rPr>
              <a:t>Education</a:t>
            </a:r>
          </a:p>
        </p:txBody>
      </p:sp>
      <p:sp>
        <p:nvSpPr>
          <p:cNvPr id="20" name="TextBox 19">
            <a:extLst>
              <a:ext uri="{FF2B5EF4-FFF2-40B4-BE49-F238E27FC236}">
                <a16:creationId xmlns:a16="http://schemas.microsoft.com/office/drawing/2014/main" id="{D0B43E32-35AD-15A1-0552-7E4053104F3A}"/>
              </a:ext>
            </a:extLst>
          </p:cNvPr>
          <p:cNvSpPr txBox="1"/>
          <p:nvPr/>
        </p:nvSpPr>
        <p:spPr>
          <a:xfrm>
            <a:off x="6855684" y="4022852"/>
            <a:ext cx="659348" cy="338554"/>
          </a:xfrm>
          <a:prstGeom prst="rect">
            <a:avLst/>
          </a:prstGeom>
          <a:noFill/>
        </p:spPr>
        <p:txBody>
          <a:bodyPr wrap="none" rtlCol="0">
            <a:spAutoFit/>
          </a:bodyPr>
          <a:lstStyle/>
          <a:p>
            <a:r>
              <a:rPr lang="en-US" sz="1600">
                <a:latin typeface="Garamond" panose="02020404030301010803" pitchFamily="18" charset="0"/>
              </a:rPr>
              <a:t>Policy</a:t>
            </a:r>
          </a:p>
        </p:txBody>
      </p:sp>
      <p:sp>
        <p:nvSpPr>
          <p:cNvPr id="21" name="TextBox 20">
            <a:extLst>
              <a:ext uri="{FF2B5EF4-FFF2-40B4-BE49-F238E27FC236}">
                <a16:creationId xmlns:a16="http://schemas.microsoft.com/office/drawing/2014/main" id="{EBE85964-6420-1EB0-EC20-28F325C316D7}"/>
              </a:ext>
            </a:extLst>
          </p:cNvPr>
          <p:cNvSpPr txBox="1"/>
          <p:nvPr/>
        </p:nvSpPr>
        <p:spPr>
          <a:xfrm>
            <a:off x="8493648" y="4037557"/>
            <a:ext cx="1076961" cy="338554"/>
          </a:xfrm>
          <a:prstGeom prst="rect">
            <a:avLst/>
          </a:prstGeom>
          <a:noFill/>
        </p:spPr>
        <p:txBody>
          <a:bodyPr wrap="none" rtlCol="0">
            <a:spAutoFit/>
          </a:bodyPr>
          <a:lstStyle/>
          <a:p>
            <a:r>
              <a:rPr lang="en-US" sz="1600">
                <a:latin typeface="Garamond" panose="02020404030301010803" pitchFamily="18" charset="0"/>
              </a:rPr>
              <a:t>Translation</a:t>
            </a:r>
          </a:p>
        </p:txBody>
      </p:sp>
    </p:spTree>
    <p:extLst>
      <p:ext uri="{BB962C8B-B14F-4D97-AF65-F5344CB8AC3E}">
        <p14:creationId xmlns:p14="http://schemas.microsoft.com/office/powerpoint/2010/main" val="1503327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0EDD44-E93A-62E5-6B8F-0D051C1BD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943" y="-1"/>
            <a:ext cx="8948057" cy="59653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589DD0-4CF4-F762-5482-431A5435E16F}"/>
              </a:ext>
            </a:extLst>
          </p:cNvPr>
          <p:cNvSpPr>
            <a:spLocks noGrp="1"/>
          </p:cNvSpPr>
          <p:nvPr>
            <p:ph type="title"/>
          </p:nvPr>
        </p:nvSpPr>
        <p:spPr/>
        <p:txBody>
          <a:bodyPr>
            <a:normAutofit/>
          </a:bodyPr>
          <a:lstStyle/>
          <a:p>
            <a:r>
              <a:rPr lang="en-US"/>
              <a:t>Carbon</a:t>
            </a:r>
          </a:p>
        </p:txBody>
      </p:sp>
      <p:pic>
        <p:nvPicPr>
          <p:cNvPr id="13" name="Graphic 12">
            <a:extLst>
              <a:ext uri="{FF2B5EF4-FFF2-40B4-BE49-F238E27FC236}">
                <a16:creationId xmlns:a16="http://schemas.microsoft.com/office/drawing/2014/main" id="{00E02BBA-AE9B-C455-1200-D03A6A953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497" y="1536115"/>
            <a:ext cx="2503320" cy="585015"/>
          </a:xfrm>
          <a:prstGeom prst="rect">
            <a:avLst/>
          </a:prstGeom>
        </p:spPr>
      </p:pic>
      <p:pic>
        <p:nvPicPr>
          <p:cNvPr id="1026" name="Picture 2">
            <a:extLst>
              <a:ext uri="{FF2B5EF4-FFF2-40B4-BE49-F238E27FC236}">
                <a16:creationId xmlns:a16="http://schemas.microsoft.com/office/drawing/2014/main" id="{3A894A4D-7D77-3FE1-11BA-F5FFD5ED3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85" y="2449287"/>
            <a:ext cx="2869742" cy="7666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EE9484-F2EA-B2AD-B3A5-A37A143924EC}"/>
              </a:ext>
            </a:extLst>
          </p:cNvPr>
          <p:cNvSpPr txBox="1"/>
          <p:nvPr/>
        </p:nvSpPr>
        <p:spPr>
          <a:xfrm>
            <a:off x="3464996" y="261257"/>
            <a:ext cx="4813305" cy="1754326"/>
          </a:xfrm>
          <a:prstGeom prst="rect">
            <a:avLst/>
          </a:prstGeom>
          <a:noFill/>
        </p:spPr>
        <p:txBody>
          <a:bodyPr wrap="none" rtlCol="0">
            <a:spAutoFit/>
          </a:bodyPr>
          <a:lstStyle/>
          <a:p>
            <a:r>
              <a:rPr lang="en-US">
                <a:solidFill>
                  <a:schemeClr val="bg1"/>
                </a:solidFill>
                <a:latin typeface="Garamond" panose="02020404030301010803" pitchFamily="18" charset="0"/>
              </a:rPr>
              <a:t>Chemical and materials transformations to capture, </a:t>
            </a:r>
          </a:p>
          <a:p>
            <a:r>
              <a:rPr lang="en-US">
                <a:solidFill>
                  <a:schemeClr val="bg1"/>
                </a:solidFill>
                <a:latin typeface="Garamond" panose="02020404030301010803" pitchFamily="18" charset="0"/>
              </a:rPr>
              <a:t>upcycle, and repurpose carbon</a:t>
            </a:r>
          </a:p>
          <a:p>
            <a:endParaRPr lang="en-US">
              <a:solidFill>
                <a:schemeClr val="bg1"/>
              </a:solidFill>
              <a:latin typeface="Garamond" panose="02020404030301010803" pitchFamily="18" charset="0"/>
            </a:endParaRPr>
          </a:p>
          <a:p>
            <a:r>
              <a:rPr lang="en-US">
                <a:solidFill>
                  <a:schemeClr val="bg1"/>
                </a:solidFill>
                <a:latin typeface="Garamond" panose="02020404030301010803" pitchFamily="18" charset="0"/>
              </a:rPr>
              <a:t>ROSEI researchers focused on translation </a:t>
            </a:r>
          </a:p>
          <a:p>
            <a:r>
              <a:rPr lang="en-US">
                <a:solidFill>
                  <a:schemeClr val="bg1"/>
                </a:solidFill>
                <a:latin typeface="Garamond" panose="02020404030301010803" pitchFamily="18" charset="0"/>
              </a:rPr>
              <a:t>of technology to the market,</a:t>
            </a:r>
          </a:p>
          <a:p>
            <a:r>
              <a:rPr lang="en-US">
                <a:solidFill>
                  <a:schemeClr val="bg1"/>
                </a:solidFill>
                <a:latin typeface="Garamond" panose="02020404030301010803" pitchFamily="18" charset="0"/>
              </a:rPr>
              <a:t>example new companies</a:t>
            </a:r>
          </a:p>
        </p:txBody>
      </p:sp>
      <p:pic>
        <p:nvPicPr>
          <p:cNvPr id="1030" name="Picture 6">
            <a:extLst>
              <a:ext uri="{FF2B5EF4-FFF2-40B4-BE49-F238E27FC236}">
                <a16:creationId xmlns:a16="http://schemas.microsoft.com/office/drawing/2014/main" id="{37D00B5E-C3C2-D1F5-5782-5A1A1F5B0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01" y="4067016"/>
            <a:ext cx="2079110" cy="4681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tes Can Play a Critical Role in FECM's Carbon Management Work |  Department of Energy">
            <a:extLst>
              <a:ext uri="{FF2B5EF4-FFF2-40B4-BE49-F238E27FC236}">
                <a16:creationId xmlns:a16="http://schemas.microsoft.com/office/drawing/2014/main" id="{E42A9564-D651-2177-1AFA-8DEA45B846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853" b="37283"/>
          <a:stretch/>
        </p:blipFill>
        <p:spPr bwMode="auto">
          <a:xfrm>
            <a:off x="544438" y="4733116"/>
            <a:ext cx="2231436" cy="850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089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39FD-DF0A-FA0E-C14A-7FA7E42365A4}"/>
              </a:ext>
            </a:extLst>
          </p:cNvPr>
          <p:cNvSpPr>
            <a:spLocks noGrp="1"/>
          </p:cNvSpPr>
          <p:nvPr>
            <p:ph type="title"/>
          </p:nvPr>
        </p:nvSpPr>
        <p:spPr/>
        <p:txBody>
          <a:bodyPr/>
          <a:lstStyle/>
          <a:p>
            <a:r>
              <a:rPr lang="en-US"/>
              <a:t>Storage</a:t>
            </a:r>
          </a:p>
        </p:txBody>
      </p:sp>
      <p:pic>
        <p:nvPicPr>
          <p:cNvPr id="4" name="Picture 2">
            <a:extLst>
              <a:ext uri="{FF2B5EF4-FFF2-40B4-BE49-F238E27FC236}">
                <a16:creationId xmlns:a16="http://schemas.microsoft.com/office/drawing/2014/main" id="{FE354ED6-903B-4ED9-6183-C4100C9E30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46"/>
          <a:stretch/>
        </p:blipFill>
        <p:spPr bwMode="auto">
          <a:xfrm>
            <a:off x="3255508" y="-3176"/>
            <a:ext cx="8936492" cy="5957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2C9748-CBE8-A6EF-DAA9-2DC605F3C42B}"/>
              </a:ext>
            </a:extLst>
          </p:cNvPr>
          <p:cNvSpPr txBox="1"/>
          <p:nvPr/>
        </p:nvSpPr>
        <p:spPr>
          <a:xfrm>
            <a:off x="3464996" y="261257"/>
            <a:ext cx="5813451" cy="1754326"/>
          </a:xfrm>
          <a:prstGeom prst="rect">
            <a:avLst/>
          </a:prstGeom>
          <a:noFill/>
        </p:spPr>
        <p:txBody>
          <a:bodyPr wrap="none" rtlCol="0">
            <a:spAutoFit/>
          </a:bodyPr>
          <a:lstStyle/>
          <a:p>
            <a:r>
              <a:rPr lang="en-US">
                <a:solidFill>
                  <a:schemeClr val="bg1"/>
                </a:solidFill>
                <a:latin typeface="Garamond" panose="02020404030301010803" pitchFamily="18" charset="0"/>
              </a:rPr>
              <a:t>Chemistry, materials, and electrical engineering to create</a:t>
            </a:r>
          </a:p>
          <a:p>
            <a:r>
              <a:rPr lang="en-US">
                <a:solidFill>
                  <a:schemeClr val="bg1"/>
                </a:solidFill>
                <a:latin typeface="Garamond" panose="02020404030301010803" pitchFamily="18" charset="0"/>
              </a:rPr>
              <a:t>integrated (e.g. with solar), sustainable, and safe energy storage.</a:t>
            </a:r>
          </a:p>
          <a:p>
            <a:endParaRPr lang="en-US">
              <a:solidFill>
                <a:schemeClr val="bg1"/>
              </a:solidFill>
              <a:latin typeface="Garamond" panose="02020404030301010803" pitchFamily="18" charset="0"/>
            </a:endParaRPr>
          </a:p>
          <a:p>
            <a:r>
              <a:rPr lang="en-US">
                <a:solidFill>
                  <a:schemeClr val="bg1"/>
                </a:solidFill>
                <a:latin typeface="Garamond" panose="02020404030301010803" pitchFamily="18" charset="0"/>
              </a:rPr>
              <a:t>ROSEI researchers focused on next generation  </a:t>
            </a:r>
          </a:p>
          <a:p>
            <a:r>
              <a:rPr lang="en-US">
                <a:solidFill>
                  <a:schemeClr val="bg1"/>
                </a:solidFill>
                <a:latin typeface="Garamond" panose="02020404030301010803" pitchFamily="18" charset="0"/>
              </a:rPr>
              <a:t>solid state technologies and minimizing use of rare</a:t>
            </a:r>
          </a:p>
          <a:p>
            <a:r>
              <a:rPr lang="en-US">
                <a:solidFill>
                  <a:schemeClr val="bg1"/>
                </a:solidFill>
                <a:latin typeface="Garamond" panose="02020404030301010803" pitchFamily="18" charset="0"/>
              </a:rPr>
              <a:t>earth metals.</a:t>
            </a:r>
          </a:p>
        </p:txBody>
      </p:sp>
      <p:pic>
        <p:nvPicPr>
          <p:cNvPr id="2050" name="Picture 2" descr="Advanced Materials - Early Charm Ventures">
            <a:extLst>
              <a:ext uri="{FF2B5EF4-FFF2-40B4-BE49-F238E27FC236}">
                <a16:creationId xmlns:a16="http://schemas.microsoft.com/office/drawing/2014/main" id="{EBC0FAF4-432A-B549-BBEB-821CD6A64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8" y="1194498"/>
            <a:ext cx="2327440" cy="9620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L Remote Access Portal">
            <a:extLst>
              <a:ext uri="{FF2B5EF4-FFF2-40B4-BE49-F238E27FC236}">
                <a16:creationId xmlns:a16="http://schemas.microsoft.com/office/drawing/2014/main" id="{B391C97A-6388-6C05-9442-F55506CD9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8" y="5291904"/>
            <a:ext cx="2166257" cy="4091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lexible battery">
            <a:extLst>
              <a:ext uri="{FF2B5EF4-FFF2-40B4-BE49-F238E27FC236}">
                <a16:creationId xmlns:a16="http://schemas.microsoft.com/office/drawing/2014/main" id="{C5E73185-39E4-B4BE-F48B-06C061B83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570" y="3666040"/>
            <a:ext cx="2688771" cy="15068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7058E8-2A42-C0B3-E490-436524D7ED68}"/>
              </a:ext>
            </a:extLst>
          </p:cNvPr>
          <p:cNvSpPr txBox="1"/>
          <p:nvPr/>
        </p:nvSpPr>
        <p:spPr>
          <a:xfrm>
            <a:off x="972165" y="3633382"/>
            <a:ext cx="2006896" cy="523220"/>
          </a:xfrm>
          <a:prstGeom prst="rect">
            <a:avLst/>
          </a:prstGeom>
          <a:noFill/>
        </p:spPr>
        <p:txBody>
          <a:bodyPr wrap="none" rtlCol="0">
            <a:spAutoFit/>
          </a:bodyPr>
          <a:lstStyle/>
          <a:p>
            <a:pPr algn="r"/>
            <a:r>
              <a:rPr lang="en-US" sz="1400">
                <a:solidFill>
                  <a:schemeClr val="bg1"/>
                </a:solidFill>
                <a:latin typeface="Garamond" panose="02020404030301010803" pitchFamily="18" charset="0"/>
              </a:rPr>
              <a:t>Battery cut, and continues</a:t>
            </a:r>
          </a:p>
          <a:p>
            <a:pPr algn="r"/>
            <a:r>
              <a:rPr lang="en-US" sz="1400">
                <a:solidFill>
                  <a:schemeClr val="bg1"/>
                </a:solidFill>
                <a:latin typeface="Garamond" panose="02020404030301010803" pitchFamily="18" charset="0"/>
              </a:rPr>
              <a:t> operation (APL)</a:t>
            </a:r>
          </a:p>
        </p:txBody>
      </p:sp>
      <p:pic>
        <p:nvPicPr>
          <p:cNvPr id="2058" name="Picture 10" descr="Net Zero Industrial Policy Lab">
            <a:extLst>
              <a:ext uri="{FF2B5EF4-FFF2-40B4-BE49-F238E27FC236}">
                <a16:creationId xmlns:a16="http://schemas.microsoft.com/office/drawing/2014/main" id="{2AA75808-ABE1-63E3-E642-4E9ED7D743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70" y="2496222"/>
            <a:ext cx="2765536" cy="75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9771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9DB0EE5EDBE547BE9A9A6C49A71B10" ma:contentTypeVersion="18" ma:contentTypeDescription="Create a new document." ma:contentTypeScope="" ma:versionID="a70ba8c7e82ee0cf7ba72635e2553606">
  <xsd:schema xmlns:xsd="http://www.w3.org/2001/XMLSchema" xmlns:xs="http://www.w3.org/2001/XMLSchema" xmlns:p="http://schemas.microsoft.com/office/2006/metadata/properties" xmlns:ns2="904f7392-f2c2-44c9-9fab-82e9cedf2912" xmlns:ns3="df118463-65fb-45a2-b70e-3bcbe3a8f933" targetNamespace="http://schemas.microsoft.com/office/2006/metadata/properties" ma:root="true" ma:fieldsID="2f5d2c4670b98ef30bd44401ca876259" ns2:_="" ns3:_="">
    <xsd:import namespace="904f7392-f2c2-44c9-9fab-82e9cedf2912"/>
    <xsd:import namespace="df118463-65fb-45a2-b70e-3bcbe3a8f9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f7392-f2c2-44c9-9fab-82e9cedf29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118463-65fb-45a2-b70e-3bcbe3a8f93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753203f-9d3a-47e7-96b5-7117c6195d11}" ma:internalName="TaxCatchAll" ma:showField="CatchAllData" ma:web="df118463-65fb-45a2-b70e-3bcbe3a8f9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f118463-65fb-45a2-b70e-3bcbe3a8f933">
      <UserInfo>
        <DisplayName>Ben Schafer</DisplayName>
        <AccountId>10</AccountId>
        <AccountType/>
      </UserInfo>
      <UserInfo>
        <DisplayName>Wick Eisenberg</DisplayName>
        <AccountId>16</AccountId>
        <AccountType/>
      </UserInfo>
      <UserInfo>
        <DisplayName>Benjamin Hobbs</DisplayName>
        <AccountId>23</AccountId>
        <AccountType/>
      </UserInfo>
      <UserInfo>
        <DisplayName>Jonah Erlebacher</DisplayName>
        <AccountId>21</AccountId>
        <AccountType/>
      </UserInfo>
      <UserInfo>
        <DisplayName>Chao Wang</DisplayName>
        <AccountId>22</AccountId>
        <AccountType/>
      </UserInfo>
      <UserInfo>
        <DisplayName>Susanna Thon</DisplayName>
        <AccountId>18</AccountId>
        <AccountType/>
      </UserInfo>
    </SharedWithUsers>
    <TaxCatchAll xmlns="df118463-65fb-45a2-b70e-3bcbe3a8f933" xsi:nil="true"/>
    <lcf76f155ced4ddcb4097134ff3c332f xmlns="904f7392-f2c2-44c9-9fab-82e9cedf29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BFDF7BE-15A6-46D4-8E64-F307BDCF4F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f7392-f2c2-44c9-9fab-82e9cedf2912"/>
    <ds:schemaRef ds:uri="df118463-65fb-45a2-b70e-3bcbe3a8f9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B1DB3A-2E08-4A27-954C-EC60F4FF6B88}">
  <ds:schemaRefs>
    <ds:schemaRef ds:uri="http://schemas.microsoft.com/sharepoint/v3/contenttype/forms"/>
  </ds:schemaRefs>
</ds:datastoreItem>
</file>

<file path=customXml/itemProps3.xml><?xml version="1.0" encoding="utf-8"?>
<ds:datastoreItem xmlns:ds="http://schemas.openxmlformats.org/officeDocument/2006/customXml" ds:itemID="{CB13ADF1-D93E-44BD-8EE6-FB8A40BED092}">
  <ds:schemaRefs>
    <ds:schemaRef ds:uri="904f7392-f2c2-44c9-9fab-82e9cedf2912"/>
    <ds:schemaRef ds:uri="df118463-65fb-45a2-b70e-3bcbe3a8f9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148</TotalTime>
  <Words>1349</Words>
  <Application>Microsoft Office PowerPoint</Application>
  <PresentationFormat>Widescreen</PresentationFormat>
  <Paragraphs>209</Paragraphs>
  <Slides>29</Slides>
  <Notes>4</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1_Office Theme</vt:lpstr>
      <vt:lpstr>PowerPoint Presentation</vt:lpstr>
      <vt:lpstr>ROSEI Founded in 2021</vt:lpstr>
      <vt:lpstr>JHU Divisions</vt:lpstr>
      <vt:lpstr>ROSEI Leadership Council </vt:lpstr>
      <vt:lpstr>Broad view of ROSEI Faculty Expertise:</vt:lpstr>
      <vt:lpstr>ROSEI Activities &amp; Operations</vt:lpstr>
      <vt:lpstr>ROSEI Research Pillars and Cross-Cutting Areas</vt:lpstr>
      <vt:lpstr>Carbon</vt:lpstr>
      <vt:lpstr>Storage</vt:lpstr>
      <vt:lpstr>Wind</vt:lpstr>
      <vt:lpstr>Grid</vt:lpstr>
      <vt:lpstr>ROSEI Awards, People, Events &amp; More</vt:lpstr>
      <vt:lpstr>PowerPoint Presentation</vt:lpstr>
      <vt:lpstr>ROSEI: Translation Focus</vt:lpstr>
      <vt:lpstr>Partnerships</vt:lpstr>
      <vt:lpstr>ROSEI Community Building Events</vt:lpstr>
      <vt:lpstr>Partnerships</vt:lpstr>
      <vt:lpstr>PowerPoint Presentation</vt:lpstr>
      <vt:lpstr>Basic Logistics of the Minor</vt:lpstr>
      <vt:lpstr>ROSEI Grows with WSE-JHU Evolution (‘23-’25)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Link</dc:creator>
  <cp:lastModifiedBy>Benjamin Link</cp:lastModifiedBy>
  <cp:revision>8</cp:revision>
  <cp:lastPrinted>2022-09-06T13:07:18Z</cp:lastPrinted>
  <dcterms:created xsi:type="dcterms:W3CDTF">2022-07-14T02:39:49Z</dcterms:created>
  <dcterms:modified xsi:type="dcterms:W3CDTF">2024-06-05T14:16:21Z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0x010100D69DB0EE5EDBE547BE9A9A6C49A71B10</vt:lpwstr>
  </property>
  <property fmtid="{D5CDD505-2E9C-101B-9397-08002B2CF9AE}" pid="3" name="MediaServiceImageTags">
    <vt:lpwstr/>
  </property>
</Properties>
</file>