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27"/>
  </p:notesMasterIdLst>
  <p:sldIdLst>
    <p:sldId id="460" r:id="rId5"/>
    <p:sldId id="469" r:id="rId6"/>
    <p:sldId id="546" r:id="rId7"/>
    <p:sldId id="541" r:id="rId8"/>
    <p:sldId id="543" r:id="rId9"/>
    <p:sldId id="544" r:id="rId10"/>
    <p:sldId id="545" r:id="rId11"/>
    <p:sldId id="478" r:id="rId12"/>
    <p:sldId id="534" r:id="rId13"/>
    <p:sldId id="535" r:id="rId14"/>
    <p:sldId id="539" r:id="rId15"/>
    <p:sldId id="525" r:id="rId16"/>
    <p:sldId id="540" r:id="rId17"/>
    <p:sldId id="538" r:id="rId18"/>
    <p:sldId id="406" r:id="rId19"/>
    <p:sldId id="410" r:id="rId20"/>
    <p:sldId id="413" r:id="rId21"/>
    <p:sldId id="265" r:id="rId22"/>
    <p:sldId id="415" r:id="rId23"/>
    <p:sldId id="337" r:id="rId24"/>
    <p:sldId id="376" r:id="rId25"/>
    <p:sldId id="29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45613-1B49-C46E-9949-50B4B2567715}" name="Graham, Kailin" initials="GK" userId="S::Kailin.Graham@brattle.com::f1b6ba59-7776-41ad-a62e-1f0725f294d5" providerId="AD"/>
  <p188:author id="{1BE11B4E-F873-3D06-6168-8FF64EDC53EA}" name="Pfeifenberger, Hannes" initials="HP" userId="S::Hannes.Pfeifenberger@brattle.com::aafa7b0a-713b-4b75-a9a0-c4ed524555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1"/>
    <a:srgbClr val="E6F7FA"/>
    <a:srgbClr val="CCEFF5"/>
    <a:srgbClr val="F1B123"/>
    <a:srgbClr val="80B9C4"/>
    <a:srgbClr val="29B6CD"/>
    <a:srgbClr val="4DC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27" d="100"/>
          <a:sy n="127" d="100"/>
        </p:scale>
        <p:origin x="192" y="13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466E7-23F0-46BD-B92A-9A4C62878DD0}" type="slidenum">
              <a:rPr lang="en-US" smtClean="0"/>
              <a:t>17</a:t>
            </a:fld>
            <a:endParaRPr lang="en-US"/>
          </a:p>
        </p:txBody>
      </p:sp>
    </p:spTree>
    <p:extLst>
      <p:ext uri="{BB962C8B-B14F-4D97-AF65-F5344CB8AC3E}">
        <p14:creationId xmlns:p14="http://schemas.microsoft.com/office/powerpoint/2010/main" val="892827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a:t>Presented For</a:t>
            </a:r>
          </a:p>
          <a:p>
            <a:pPr lvl="1"/>
            <a:r>
              <a:rPr lang="en-US" dirty="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Presented By</a:t>
            </a:r>
          </a:p>
          <a:p>
            <a:pPr lvl="1"/>
            <a:r>
              <a:rPr lang="en-US" dirty="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660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pic>
        <p:nvPicPr>
          <p:cNvPr id="12"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6"/>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5"/>
          </p:nvPr>
        </p:nvSpPr>
        <p:spPr/>
        <p:txBody>
          <a:bodyPr/>
          <a:lstStyle/>
          <a:p>
            <a:r>
              <a:rPr lang="en-US" dirty="0"/>
              <a:t>Privileged and confidential. Prepared at the request of counsel. </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8883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US" dirty="0"/>
              <a:t>Privileged and confidential. Prepared at the request of counsel. </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Click to 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Click to 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66576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US" dirty="0"/>
              <a:t>Privileged and confidential. Prepared at the request of counsel.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Click to 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Click to 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4754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24"/>
          </p:nvPr>
        </p:nvSpPr>
        <p:spPr/>
        <p:txBody>
          <a:bodyPr/>
          <a:lstStyle/>
          <a:p>
            <a:r>
              <a:rPr lang="en-US" dirty="0"/>
              <a:t>Privileged and confidential. Prepared at the request of counsel. </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Click to 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337381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5"/>
          </p:nvPr>
        </p:nvSpPr>
        <p:spPr/>
        <p:txBody>
          <a:bodyPr/>
          <a:lstStyle/>
          <a:p>
            <a:r>
              <a:rPr lang="en-US" dirty="0"/>
              <a:t>Privileged and confidential. Prepared at the request of counsel. </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Click to 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Click to 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Click to 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p>
            <a:r>
              <a:rPr lang="en-US" dirty="0"/>
              <a:t>Privileged and confidential. Prepared at the request of counsel. </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547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0"/>
          </p:nvPr>
        </p:nvSpPr>
        <p:spPr/>
        <p:txBody>
          <a:bodyPr/>
          <a:lstStyle/>
          <a:p>
            <a:r>
              <a:rPr lang="en-US" dirty="0"/>
              <a:t>Privileged and confidential. Prepared at the request of counsel. </a:t>
            </a:r>
          </a:p>
        </p:txBody>
      </p:sp>
    </p:spTree>
    <p:extLst>
      <p:ext uri="{BB962C8B-B14F-4D97-AF65-F5344CB8AC3E}">
        <p14:creationId xmlns:p14="http://schemas.microsoft.com/office/powerpoint/2010/main" val="241890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34"/>
          </p:nvPr>
        </p:nvSpPr>
        <p:spPr/>
        <p:txBody>
          <a:bodyPr/>
          <a:lstStyle/>
          <a:p>
            <a:r>
              <a:rPr lang="en-US"/>
              <a:t>Privileged and confidential. Prepared at the request of counsel. </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23" name="Text Placeholder 7"/>
          <p:cNvSpPr>
            <a:spLocks noGrp="1"/>
          </p:cNvSpPr>
          <p:nvPr>
            <p:ph type="body" sz="quarter" idx="49" hasCustomPrompt="1"/>
          </p:nvPr>
        </p:nvSpPr>
        <p:spPr>
          <a:xfrm>
            <a:off x="601334" y="6064654"/>
            <a:ext cx="11084899"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48"/>
          </p:nvPr>
        </p:nvSpPr>
        <p:spPr/>
        <p:txBody>
          <a:bodyPr/>
          <a:lstStyle/>
          <a:p>
            <a:r>
              <a:rPr lang="en-US"/>
              <a:t>Privileged and confidential. Prepared at the request of counsel. </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a:t>Presented For</a:t>
            </a:r>
          </a:p>
          <a:p>
            <a:pPr lvl="1"/>
            <a:r>
              <a:rPr lang="en-US" dirty="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a:t>Presented By</a:t>
            </a:r>
          </a:p>
          <a:p>
            <a:pPr lvl="1"/>
            <a:r>
              <a:rPr lang="en-US" dirty="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US" dirty="0"/>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9868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US"/>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Click to 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9"/>
          </p:nvPr>
        </p:nvSpPr>
        <p:spPr/>
        <p:txBody>
          <a:bodyPr/>
          <a:lstStyle/>
          <a:p>
            <a:r>
              <a:rPr lang="en-US"/>
              <a:t>Privileged and confidential. Prepared at the request of counsel. </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Click to 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086168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genda_TOC">
    <p:spTree>
      <p:nvGrpSpPr>
        <p:cNvPr id="1" name=""/>
        <p:cNvGrpSpPr/>
        <p:nvPr/>
      </p:nvGrpSpPr>
      <p:grpSpPr>
        <a:xfrm>
          <a:off x="0" y="0"/>
          <a:ext cx="0" cy="0"/>
          <a:chOff x="0" y="0"/>
          <a:chExt cx="0" cy="0"/>
        </a:xfrm>
      </p:grpSpPr>
      <p:pic>
        <p:nvPicPr>
          <p:cNvPr id="9" name="Pattern Background"/>
          <p:cNvPicPr>
            <a:picLocks/>
          </p:cNvPicPr>
          <p:nvPr/>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p:txBody>
          <a:bodyPr/>
          <a:lstStyle/>
          <a:p>
            <a:r>
              <a:rPr lang="en-US"/>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Tree>
    <p:extLst>
      <p:ext uri="{BB962C8B-B14F-4D97-AF65-F5344CB8AC3E}">
        <p14:creationId xmlns:p14="http://schemas.microsoft.com/office/powerpoint/2010/main" val="8938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actices &amp; Industries">
    <p:spTree>
      <p:nvGrpSpPr>
        <p:cNvPr id="1" name=""/>
        <p:cNvGrpSpPr/>
        <p:nvPr/>
      </p:nvGrpSpPr>
      <p:grpSpPr>
        <a:xfrm>
          <a:off x="0" y="0"/>
          <a:ext cx="0" cy="0"/>
          <a:chOff x="0" y="0"/>
          <a:chExt cx="0" cy="0"/>
        </a:xfrm>
      </p:grpSpPr>
      <p:sp>
        <p:nvSpPr>
          <p:cNvPr id="15" name="TextBox 14"/>
          <p:cNvSpPr txBox="1"/>
          <p:nvPr userDrawn="1"/>
        </p:nvSpPr>
        <p:spPr>
          <a:xfrm>
            <a:off x="995158" y="339268"/>
            <a:ext cx="9089287" cy="523220"/>
          </a:xfrm>
          <a:prstGeom prst="rect">
            <a:avLst/>
          </a:prstGeom>
          <a:noFill/>
        </p:spPr>
        <p:txBody>
          <a:bodyPr wrap="square" rtlCol="0">
            <a:spAutoFit/>
          </a:bodyPr>
          <a:lstStyle/>
          <a:p>
            <a:r>
              <a:rPr lang="en-US" sz="2800" dirty="0">
                <a:solidFill>
                  <a:srgbClr val="0C3E7A"/>
                </a:solidFill>
                <a:latin typeface="Century Gothic"/>
                <a:cs typeface="Century Gothic"/>
              </a:rPr>
              <a:t>Brattle</a:t>
            </a:r>
            <a:r>
              <a:rPr lang="en-US" sz="2800" baseline="0" dirty="0">
                <a:solidFill>
                  <a:srgbClr val="0C3E7A"/>
                </a:solidFill>
                <a:latin typeface="Century Gothic"/>
                <a:cs typeface="Century Gothic"/>
              </a:rPr>
              <a:t> Group</a:t>
            </a:r>
            <a:r>
              <a:rPr lang="en-US" sz="2800" dirty="0">
                <a:solidFill>
                  <a:srgbClr val="0C3E7A"/>
                </a:solidFill>
                <a:latin typeface="Century Gothic"/>
                <a:cs typeface="Century Gothic"/>
              </a:rPr>
              <a:t> Practices</a:t>
            </a:r>
            <a:r>
              <a:rPr lang="en-US" sz="2800" baseline="0" dirty="0">
                <a:solidFill>
                  <a:srgbClr val="0C3E7A"/>
                </a:solidFill>
                <a:latin typeface="Century Gothic"/>
                <a:cs typeface="Century Gothic"/>
              </a:rPr>
              <a:t>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816567" y="1374378"/>
            <a:ext cx="10558867"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300"/>
                </a:spcAft>
              </a:pPr>
              <a:r>
                <a:rPr lang="en-US" sz="1800" b="1" spc="100" dirty="0">
                  <a:solidFill>
                    <a:srgbClr val="00467F"/>
                  </a:solidFill>
                </a:rPr>
                <a:t>ENERGY &amp; UTILITIES</a:t>
              </a:r>
            </a:p>
            <a:p>
              <a:pPr marL="1588" lvl="1">
                <a:lnSpc>
                  <a:spcPct val="110000"/>
                </a:lnSpc>
              </a:pPr>
              <a:r>
                <a:rPr lang="en-US" sz="1300" dirty="0">
                  <a:solidFill>
                    <a:srgbClr val="292828"/>
                  </a:solidFill>
                </a:rPr>
                <a:t>Competition &amp; Market </a:t>
              </a:r>
            </a:p>
            <a:p>
              <a:pPr marL="1588" lvl="1">
                <a:lnSpc>
                  <a:spcPct val="90000"/>
                </a:lnSpc>
              </a:pPr>
              <a:r>
                <a:rPr lang="en-US" sz="1300" dirty="0">
                  <a:solidFill>
                    <a:srgbClr val="292828"/>
                  </a:solidFill>
                </a:rPr>
                <a:t>   Manipulation </a:t>
              </a:r>
            </a:p>
            <a:p>
              <a:pPr marL="1588" lvl="1" indent="0" algn="l">
                <a:lnSpc>
                  <a:spcPct val="110000"/>
                </a:lnSpc>
              </a:pPr>
              <a:r>
                <a:rPr lang="en-US" sz="1300" b="0" spc="0" dirty="0">
                  <a:solidFill>
                    <a:srgbClr val="292828"/>
                  </a:solidFill>
                </a:rPr>
                <a:t>Distributed Energy </a:t>
              </a:r>
            </a:p>
            <a:p>
              <a:pPr marL="1588" lvl="1" indent="0" algn="l">
                <a:lnSpc>
                  <a:spcPct val="90000"/>
                </a:lnSpc>
              </a:pPr>
              <a:r>
                <a:rPr lang="en-US" sz="1300" b="0" spc="0" dirty="0">
                  <a:solidFill>
                    <a:srgbClr val="292828"/>
                  </a:solidFill>
                </a:rPr>
                <a:t>   Resources </a:t>
              </a:r>
            </a:p>
            <a:p>
              <a:pPr marL="1588" lvl="1" indent="0" algn="l">
                <a:lnSpc>
                  <a:spcPct val="110000"/>
                </a:lnSpc>
              </a:pPr>
              <a:r>
                <a:rPr lang="en-US" sz="1300" b="0" spc="0" dirty="0">
                  <a:solidFill>
                    <a:srgbClr val="292828"/>
                  </a:solidFill>
                </a:rPr>
                <a:t>Electric Transmission </a:t>
              </a:r>
            </a:p>
            <a:p>
              <a:pPr marL="1588" lvl="1" indent="0" algn="l">
                <a:lnSpc>
                  <a:spcPct val="110000"/>
                </a:lnSpc>
              </a:pPr>
              <a:r>
                <a:rPr lang="en-US" sz="1300" b="0" spc="0" dirty="0">
                  <a:solidFill>
                    <a:srgbClr val="292828"/>
                  </a:solidFill>
                </a:rPr>
                <a:t>Electricity Market Modeling </a:t>
              </a:r>
            </a:p>
            <a:p>
              <a:pPr marL="1588" lvl="1" indent="0" algn="l">
                <a:lnSpc>
                  <a:spcPct val="90000"/>
                </a:lnSpc>
              </a:pPr>
              <a:r>
                <a:rPr lang="en-US" sz="1300" b="0" spc="0" dirty="0">
                  <a:solidFill>
                    <a:srgbClr val="292828"/>
                  </a:solidFill>
                </a:rPr>
                <a:t>   &amp; Resource Planning </a:t>
              </a:r>
            </a:p>
            <a:p>
              <a:pPr marL="1588" lvl="1" indent="0" algn="l">
                <a:lnSpc>
                  <a:spcPct val="110000"/>
                </a:lnSpc>
              </a:pPr>
              <a:r>
                <a:rPr lang="en-US" sz="1300" b="0" spc="0" dirty="0">
                  <a:solidFill>
                    <a:srgbClr val="292828"/>
                  </a:solidFill>
                </a:rPr>
                <a:t>Electrification &amp; Growth</a:t>
              </a:r>
            </a:p>
            <a:p>
              <a:pPr marL="1588" lvl="1" indent="0" algn="l">
                <a:lnSpc>
                  <a:spcPct val="90000"/>
                </a:lnSpc>
              </a:pPr>
              <a:r>
                <a:rPr lang="en-US" sz="1300" b="0" spc="0" dirty="0">
                  <a:solidFill>
                    <a:srgbClr val="292828"/>
                  </a:solidFill>
                </a:rPr>
                <a:t>   Opportunities</a:t>
              </a:r>
            </a:p>
            <a:p>
              <a:pPr marL="1588" lvl="1" indent="0" algn="l">
                <a:lnSpc>
                  <a:spcPct val="110000"/>
                </a:lnSpc>
              </a:pPr>
              <a:r>
                <a:rPr lang="en-US" sz="1300" b="0" spc="0" dirty="0">
                  <a:solidFill>
                    <a:srgbClr val="292828"/>
                  </a:solidFill>
                </a:rPr>
                <a:t>Energy Litigation</a:t>
              </a:r>
            </a:p>
            <a:p>
              <a:pPr marL="1588" lvl="1" indent="0" algn="l">
                <a:lnSpc>
                  <a:spcPct val="110000"/>
                </a:lnSpc>
              </a:pPr>
              <a:r>
                <a:rPr lang="en-US" sz="1300" b="0" spc="0" dirty="0">
                  <a:solidFill>
                    <a:srgbClr val="292828"/>
                  </a:solidFill>
                </a:rPr>
                <a:t>Energy Storage</a:t>
              </a:r>
            </a:p>
            <a:p>
              <a:pPr marL="1588" lvl="1">
                <a:lnSpc>
                  <a:spcPct val="110000"/>
                </a:lnSpc>
              </a:pPr>
              <a:r>
                <a:rPr lang="en-US" sz="1300" dirty="0">
                  <a:solidFill>
                    <a:srgbClr val="292828"/>
                  </a:solidFill>
                </a:rPr>
                <a:t>Environmental Policy, Planning</a:t>
              </a:r>
            </a:p>
            <a:p>
              <a:pPr marL="1588" lvl="1">
                <a:lnSpc>
                  <a:spcPct val="90000"/>
                </a:lnSpc>
              </a:pPr>
              <a:r>
                <a:rPr lang="en-US" sz="1300" dirty="0">
                  <a:solidFill>
                    <a:srgbClr val="292828"/>
                  </a:solidFill>
                </a:rPr>
                <a:t>   and Compliance</a:t>
              </a:r>
            </a:p>
            <a:p>
              <a:pPr marL="1588" lvl="1" indent="0" algn="l">
                <a:lnSpc>
                  <a:spcPct val="110000"/>
                </a:lnSpc>
              </a:pPr>
              <a:r>
                <a:rPr lang="en-US" sz="1300" b="0" spc="0" dirty="0">
                  <a:solidFill>
                    <a:srgbClr val="292828"/>
                  </a:solidFill>
                </a:rPr>
                <a:t>Finance and Ratemaking </a:t>
              </a:r>
            </a:p>
            <a:p>
              <a:pPr marL="1588" lvl="1" indent="0" algn="l">
                <a:lnSpc>
                  <a:spcPct val="110000"/>
                </a:lnSpc>
              </a:pPr>
              <a:r>
                <a:rPr lang="en-US" sz="1300" b="0" spc="0" dirty="0">
                  <a:solidFill>
                    <a:srgbClr val="292828"/>
                  </a:solidFill>
                </a:rPr>
                <a:t>Gas/Electric Coordination </a:t>
              </a:r>
            </a:p>
            <a:p>
              <a:pPr marL="1588" lvl="1" indent="0" algn="l">
                <a:lnSpc>
                  <a:spcPct val="110000"/>
                </a:lnSpc>
              </a:pPr>
              <a:r>
                <a:rPr lang="en-US" sz="1300" b="0" spc="0" dirty="0">
                  <a:solidFill>
                    <a:srgbClr val="292828"/>
                  </a:solidFill>
                </a:rPr>
                <a:t>Market Design  </a:t>
              </a:r>
            </a:p>
            <a:p>
              <a:pPr marL="1588" lvl="1" indent="0" algn="l">
                <a:lnSpc>
                  <a:spcPct val="110000"/>
                </a:lnSpc>
              </a:pPr>
              <a:r>
                <a:rPr lang="en-US" sz="1300" b="0" spc="0" dirty="0">
                  <a:solidFill>
                    <a:srgbClr val="292828"/>
                  </a:solidFill>
                </a:rPr>
                <a:t>Natural Gas &amp; Petroleum </a:t>
              </a:r>
            </a:p>
            <a:p>
              <a:pPr marL="1588" lvl="1" indent="0" algn="l">
                <a:lnSpc>
                  <a:spcPct val="110000"/>
                </a:lnSpc>
              </a:pPr>
              <a:r>
                <a:rPr lang="en-US" sz="1300" b="0" spc="0" dirty="0">
                  <a:solidFill>
                    <a:srgbClr val="292828"/>
                  </a:solidFill>
                </a:rPr>
                <a:t>Nuclear </a:t>
              </a:r>
            </a:p>
            <a:p>
              <a:pPr marL="1588" lvl="1" indent="0" algn="l">
                <a:lnSpc>
                  <a:spcPct val="110000"/>
                </a:lnSpc>
              </a:pPr>
              <a:r>
                <a:rPr lang="en-US" sz="1300" b="0" spc="0" dirty="0">
                  <a:solidFill>
                    <a:srgbClr val="292828"/>
                  </a:solidFill>
                </a:rPr>
                <a:t>Renewable &amp; Alternative </a:t>
              </a:r>
            </a:p>
            <a:p>
              <a:pPr marL="1588" lvl="1" indent="0" algn="l">
                <a:lnSpc>
                  <a:spcPct val="90000"/>
                </a:lnSpc>
              </a:pPr>
              <a:r>
                <a:rPr lang="en-US" sz="1300" b="0" spc="0" dirty="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indent="0" algn="l">
                <a:lnSpc>
                  <a:spcPct val="110000"/>
                </a:lnSpc>
              </a:pPr>
              <a:r>
                <a:rPr lang="en-US" sz="1300" b="0" spc="0" dirty="0">
                  <a:solidFill>
                    <a:srgbClr val="292828"/>
                  </a:solidFill>
                </a:rPr>
                <a:t>Accounting </a:t>
              </a:r>
            </a:p>
            <a:p>
              <a:pPr marL="1588" lvl="1">
                <a:lnSpc>
                  <a:spcPct val="110000"/>
                </a:lnSpc>
              </a:pPr>
              <a:r>
                <a:rPr lang="en-US" sz="1300" dirty="0">
                  <a:solidFill>
                    <a:srgbClr val="292828"/>
                  </a:solidFill>
                </a:rPr>
                <a:t>Analysis of Market </a:t>
              </a:r>
            </a:p>
            <a:p>
              <a:pPr marL="1588" lvl="1">
                <a:lnSpc>
                  <a:spcPct val="90000"/>
                </a:lnSpc>
              </a:pPr>
              <a:r>
                <a:rPr lang="en-US" sz="1300" dirty="0">
                  <a:solidFill>
                    <a:srgbClr val="292828"/>
                  </a:solidFill>
                </a:rPr>
                <a:t>   Manipulation</a:t>
              </a:r>
            </a:p>
            <a:p>
              <a:pPr marL="1588" lvl="1" indent="0" algn="l">
                <a:lnSpc>
                  <a:spcPct val="110000"/>
                </a:lnSpc>
              </a:pPr>
              <a:r>
                <a:rPr lang="en-US" sz="1300" b="0" spc="0" dirty="0">
                  <a:solidFill>
                    <a:srgbClr val="292828"/>
                  </a:solidFill>
                </a:rPr>
                <a:t>Antitrust/Competition </a:t>
              </a:r>
            </a:p>
            <a:p>
              <a:pPr marL="1588" lvl="1" indent="0" algn="l">
                <a:lnSpc>
                  <a:spcPct val="110000"/>
                </a:lnSpc>
              </a:pPr>
              <a:r>
                <a:rPr lang="en-US" sz="1300" b="0" spc="0" dirty="0">
                  <a:solidFill>
                    <a:srgbClr val="292828"/>
                  </a:solidFill>
                </a:rPr>
                <a:t>Bankruptcy &amp; Restructuring </a:t>
              </a:r>
            </a:p>
            <a:p>
              <a:pPr marL="1588" lvl="1" indent="0" algn="l">
                <a:lnSpc>
                  <a:spcPct val="110000"/>
                </a:lnSpc>
              </a:pPr>
              <a:r>
                <a:rPr lang="en-US" sz="1300" b="0" spc="0" dirty="0">
                  <a:solidFill>
                    <a:srgbClr val="292828"/>
                  </a:solidFill>
                </a:rPr>
                <a:t>Big Data &amp; Document Analytics </a:t>
              </a:r>
            </a:p>
            <a:p>
              <a:pPr marL="1588" lvl="1" indent="0" algn="l">
                <a:lnSpc>
                  <a:spcPct val="110000"/>
                </a:lnSpc>
              </a:pPr>
              <a:r>
                <a:rPr lang="en-US" sz="1300" b="0" spc="0" dirty="0">
                  <a:solidFill>
                    <a:srgbClr val="292828"/>
                  </a:solidFill>
                </a:rPr>
                <a:t>Commercial Damages </a:t>
              </a:r>
            </a:p>
            <a:p>
              <a:pPr marL="1588" lvl="1">
                <a:lnSpc>
                  <a:spcPct val="110000"/>
                </a:lnSpc>
              </a:pPr>
              <a:r>
                <a:rPr lang="en-US" sz="1300" dirty="0">
                  <a:solidFill>
                    <a:srgbClr val="292828"/>
                  </a:solidFill>
                </a:rPr>
                <a:t>Environmental Litigation</a:t>
              </a:r>
            </a:p>
            <a:p>
              <a:pPr marL="1588" lvl="1">
                <a:lnSpc>
                  <a:spcPct val="90000"/>
                </a:lnSpc>
              </a:pPr>
              <a:r>
                <a:rPr lang="en-US" sz="1300" dirty="0">
                  <a:solidFill>
                    <a:srgbClr val="292828"/>
                  </a:solidFill>
                </a:rPr>
                <a:t>   &amp; Regulation</a:t>
              </a:r>
            </a:p>
            <a:p>
              <a:pPr marL="1588" lvl="1" indent="0" algn="l">
                <a:lnSpc>
                  <a:spcPct val="110000"/>
                </a:lnSpc>
              </a:pPr>
              <a:r>
                <a:rPr lang="en-US" sz="1300" b="0" spc="0" dirty="0">
                  <a:solidFill>
                    <a:srgbClr val="292828"/>
                  </a:solidFill>
                </a:rPr>
                <a:t>Intellectual Property </a:t>
              </a:r>
            </a:p>
            <a:p>
              <a:pPr marL="1588" lvl="1" indent="0" algn="l">
                <a:lnSpc>
                  <a:spcPct val="110000"/>
                </a:lnSpc>
              </a:pPr>
              <a:r>
                <a:rPr lang="en-US" sz="1300" b="0" spc="0" dirty="0">
                  <a:solidFill>
                    <a:srgbClr val="292828"/>
                  </a:solidFill>
                </a:rPr>
                <a:t>International Arbitration </a:t>
              </a:r>
            </a:p>
            <a:p>
              <a:pPr marL="1588" lvl="1" indent="0" algn="l">
                <a:lnSpc>
                  <a:spcPct val="110000"/>
                </a:lnSpc>
              </a:pPr>
              <a:r>
                <a:rPr lang="en-US" sz="1300" b="0" spc="0" dirty="0">
                  <a:solidFill>
                    <a:srgbClr val="292828"/>
                  </a:solidFill>
                </a:rPr>
                <a:t>International Trade </a:t>
              </a:r>
            </a:p>
            <a:p>
              <a:pPr marL="1588" lvl="1" indent="0" algn="l">
                <a:lnSpc>
                  <a:spcPct val="110000"/>
                </a:lnSpc>
              </a:pPr>
              <a:r>
                <a:rPr lang="en-US" sz="1300" b="0" spc="0" dirty="0">
                  <a:solidFill>
                    <a:srgbClr val="292828"/>
                  </a:solidFill>
                </a:rPr>
                <a:t>Labor &amp; Employment </a:t>
              </a:r>
            </a:p>
            <a:p>
              <a:pPr marL="1588" lvl="1" indent="0" algn="l">
                <a:lnSpc>
                  <a:spcPct val="110000"/>
                </a:lnSpc>
              </a:pPr>
              <a:r>
                <a:rPr lang="en-US" sz="1300" b="0" spc="0" dirty="0">
                  <a:solidFill>
                    <a:srgbClr val="292828"/>
                  </a:solidFill>
                </a:rPr>
                <a:t>Mergers &amp; Acquisitions </a:t>
              </a:r>
            </a:p>
            <a:p>
              <a:pPr marL="1588" lvl="1" indent="0" algn="l">
                <a:lnSpc>
                  <a:spcPct val="90000"/>
                </a:lnSpc>
              </a:pPr>
              <a:r>
                <a:rPr lang="en-US" sz="1300" b="0" spc="0" dirty="0">
                  <a:solidFill>
                    <a:srgbClr val="292828"/>
                  </a:solidFill>
                </a:rPr>
                <a:t>   Litigation </a:t>
              </a:r>
            </a:p>
            <a:p>
              <a:pPr marL="1588" lvl="1" indent="0" algn="l">
                <a:lnSpc>
                  <a:spcPct val="110000"/>
                </a:lnSpc>
              </a:pPr>
              <a:r>
                <a:rPr lang="en-US" sz="1300" b="0" spc="0" dirty="0">
                  <a:solidFill>
                    <a:srgbClr val="292828"/>
                  </a:solidFill>
                </a:rPr>
                <a:t>Product Liability </a:t>
              </a:r>
            </a:p>
            <a:p>
              <a:pPr marL="1588" lvl="1" indent="0" algn="l">
                <a:lnSpc>
                  <a:spcPct val="110000"/>
                </a:lnSpc>
              </a:pPr>
              <a:r>
                <a:rPr lang="en-US" sz="1300" b="0" spc="0" dirty="0">
                  <a:solidFill>
                    <a:srgbClr val="292828"/>
                  </a:solidFill>
                </a:rPr>
                <a:t>Securities &amp; Finance</a:t>
              </a:r>
            </a:p>
            <a:p>
              <a:pPr marL="1588" lvl="1" indent="0" algn="l">
                <a:lnSpc>
                  <a:spcPct val="110000"/>
                </a:lnSpc>
              </a:pPr>
              <a:r>
                <a:rPr lang="en-US" sz="1300" b="0" spc="0" dirty="0">
                  <a:solidFill>
                    <a:srgbClr val="292828"/>
                  </a:solidFill>
                </a:rPr>
                <a:t>Tax Controversy</a:t>
              </a:r>
            </a:p>
            <a:p>
              <a:pPr marL="1588" lvl="1" indent="0" algn="l">
                <a:lnSpc>
                  <a:spcPct val="90000"/>
                </a:lnSpc>
              </a:pPr>
              <a:r>
                <a:rPr lang="en-US" sz="1300" b="0" spc="0" dirty="0">
                  <a:solidFill>
                    <a:srgbClr val="292828"/>
                  </a:solidFill>
                </a:rPr>
                <a:t>   &amp; Transfer Pricing </a:t>
              </a:r>
            </a:p>
            <a:p>
              <a:pPr marL="1588" lvl="1" indent="0" algn="l">
                <a:lnSpc>
                  <a:spcPct val="110000"/>
                </a:lnSpc>
              </a:pPr>
              <a:r>
                <a:rPr lang="en-US" sz="1300" b="0" spc="0" dirty="0">
                  <a:solidFill>
                    <a:srgbClr val="292828"/>
                  </a:solidFill>
                </a:rPr>
                <a:t>Valuation </a:t>
              </a:r>
            </a:p>
            <a:p>
              <a:pPr marL="1588" lvl="1" indent="0" algn="l">
                <a:lnSpc>
                  <a:spcPct val="110000"/>
                </a:lnSpc>
              </a:pPr>
              <a:r>
                <a:rPr lang="en-US" sz="1300" b="0" spc="0" dirty="0">
                  <a:solidFill>
                    <a:srgbClr val="292828"/>
                  </a:solidFill>
                </a:rPr>
                <a:t>White Collar Investigations </a:t>
              </a:r>
            </a:p>
            <a:p>
              <a:pPr marL="1588" lvl="1" indent="0" algn="l">
                <a:lnSpc>
                  <a:spcPct val="90000"/>
                </a:lnSpc>
              </a:pPr>
              <a:r>
                <a:rPr lang="en-US" sz="1300" b="0" spc="0" dirty="0">
                  <a:solidFill>
                    <a:srgbClr val="292828"/>
                  </a:solidFill>
                </a:rPr>
                <a:t>   &amp; Litigation</a:t>
              </a: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indent="0" algn="l">
                <a:lnSpc>
                  <a:spcPct val="110000"/>
                </a:lnSpc>
              </a:pPr>
              <a:r>
                <a:rPr lang="en-US" sz="1300" b="0" spc="0" dirty="0">
                  <a:solidFill>
                    <a:srgbClr val="292828"/>
                  </a:solidFill>
                </a:rPr>
                <a:t>Electric Power </a:t>
              </a:r>
            </a:p>
            <a:p>
              <a:pPr marL="1588" lvl="1" indent="0" algn="l">
                <a:lnSpc>
                  <a:spcPct val="110000"/>
                </a:lnSpc>
              </a:pPr>
              <a:r>
                <a:rPr lang="en-US" sz="1300" b="0" spc="0" dirty="0">
                  <a:solidFill>
                    <a:srgbClr val="292828"/>
                  </a:solidFill>
                </a:rPr>
                <a:t>Financial Institutions </a:t>
              </a:r>
            </a:p>
            <a:p>
              <a:pPr marL="1588" lvl="1" indent="0" algn="l">
                <a:lnSpc>
                  <a:spcPct val="110000"/>
                </a:lnSpc>
              </a:pPr>
              <a:r>
                <a:rPr lang="en-US" sz="1300" b="0" spc="0" dirty="0">
                  <a:solidFill>
                    <a:srgbClr val="292828"/>
                  </a:solidFill>
                </a:rPr>
                <a:t>Infrastructure</a:t>
              </a:r>
            </a:p>
            <a:p>
              <a:pPr marL="1588" lvl="1" indent="0" algn="l">
                <a:lnSpc>
                  <a:spcPct val="110000"/>
                </a:lnSpc>
              </a:pPr>
              <a:r>
                <a:rPr lang="en-US" sz="1300" b="0" spc="0" dirty="0">
                  <a:solidFill>
                    <a:srgbClr val="292828"/>
                  </a:solidFill>
                </a:rPr>
                <a:t>Natural Gas</a:t>
              </a:r>
              <a:r>
                <a:rPr lang="en-US" sz="1300" dirty="0">
                  <a:solidFill>
                    <a:srgbClr val="292828"/>
                  </a:solidFill>
                </a:rPr>
                <a:t> </a:t>
              </a:r>
              <a:r>
                <a:rPr lang="en-US" sz="1300" b="0" spc="0" dirty="0">
                  <a:solidFill>
                    <a:srgbClr val="292828"/>
                  </a:solidFill>
                </a:rPr>
                <a:t>&amp; Petroleum </a:t>
              </a:r>
            </a:p>
            <a:p>
              <a:pPr marL="1588" lvl="1">
                <a:lnSpc>
                  <a:spcPct val="110000"/>
                </a:lnSpc>
              </a:pPr>
              <a:r>
                <a:rPr lang="en-US" sz="1300" dirty="0">
                  <a:solidFill>
                    <a:srgbClr val="292828"/>
                  </a:solidFill>
                </a:rPr>
                <a:t>Pharmaceuticals</a:t>
              </a:r>
            </a:p>
            <a:p>
              <a:pPr marL="1588" lvl="1">
                <a:lnSpc>
                  <a:spcPct val="90000"/>
                </a:lnSpc>
              </a:pPr>
              <a:r>
                <a:rPr lang="en-US" sz="1300" dirty="0">
                  <a:solidFill>
                    <a:srgbClr val="292828"/>
                  </a:solidFill>
                </a:rPr>
                <a:t>   &amp; Medical Devices </a:t>
              </a:r>
            </a:p>
            <a:p>
              <a:pPr marL="1588" lvl="1" indent="0" algn="l">
                <a:lnSpc>
                  <a:spcPct val="110000"/>
                </a:lnSpc>
              </a:pPr>
              <a:r>
                <a:rPr lang="en-US" sz="1300" b="0" spc="0" dirty="0">
                  <a:solidFill>
                    <a:srgbClr val="292828"/>
                  </a:solidFill>
                </a:rPr>
                <a:t>Telecommunications, </a:t>
              </a:r>
            </a:p>
            <a:p>
              <a:pPr marL="1588" lvl="1" indent="0" algn="l">
                <a:lnSpc>
                  <a:spcPct val="90000"/>
                </a:lnSpc>
              </a:pPr>
              <a:r>
                <a:rPr lang="en-US" sz="1300" b="0" spc="0" dirty="0">
                  <a:solidFill>
                    <a:srgbClr val="292828"/>
                  </a:solidFill>
                </a:rPr>
                <a:t>   Internet, and Media </a:t>
              </a:r>
            </a:p>
            <a:p>
              <a:pPr marL="1588" lvl="1" indent="0" algn="l">
                <a:lnSpc>
                  <a:spcPct val="110000"/>
                </a:lnSpc>
              </a:pPr>
              <a:r>
                <a:rPr lang="en-US" sz="1300" b="0" spc="0" dirty="0">
                  <a:solidFill>
                    <a:srgbClr val="292828"/>
                  </a:solidFill>
                </a:rPr>
                <a:t>Transportation </a:t>
              </a:r>
            </a:p>
            <a:p>
              <a:pPr marL="1588" lvl="1" indent="0" algn="l">
                <a:lnSpc>
                  <a:spcPct val="110000"/>
                </a:lnSpc>
              </a:pPr>
              <a:r>
                <a:rPr lang="en-US" sz="1300" b="0" spc="0" dirty="0">
                  <a:solidFill>
                    <a:srgbClr val="292828"/>
                  </a:solidFill>
                </a:rPr>
                <a:t>Water </a:t>
              </a:r>
            </a:p>
          </p:txBody>
        </p:sp>
      </p:grpSp>
    </p:spTree>
    <p:extLst>
      <p:ext uri="{BB962C8B-B14F-4D97-AF65-F5344CB8AC3E}">
        <p14:creationId xmlns:p14="http://schemas.microsoft.com/office/powerpoint/2010/main" val="38295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Click to 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521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9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dirty="0"/>
              <a:t>Privileged and confidential. Prepared at the request of counsel. </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22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pic>
        <p:nvPicPr>
          <p:cNvPr id="8"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21"/>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2"/>
          </p:nvPr>
        </p:nvSpPr>
        <p:spPr/>
        <p:txBody>
          <a:bodyPr/>
          <a:lstStyle/>
          <a:p>
            <a:r>
              <a:rPr lang="en-US"/>
              <a:t>Privileged and confidential. Prepared at the request of counsel. </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25315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dirty="0"/>
              <a:t>Privileged and confidential. Prepared at the request of counsel. </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a:t>brattle.com | </a:t>
            </a:r>
            <a:fld id="{C95ECF09-ED6D-489D-87B4-9DBCD4D54A41}" type="slidenum">
              <a:rPr lang="en-US" smtClean="0"/>
              <a:pPr/>
              <a:t>‹#›</a:t>
            </a:fld>
            <a:endParaRPr lang="en-US" dirty="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681" r:id="rId5"/>
    <p:sldLayoutId id="2147483722" r:id="rId6"/>
    <p:sldLayoutId id="2147483721" r:id="rId7"/>
    <p:sldLayoutId id="2147483706" r:id="rId8"/>
    <p:sldLayoutId id="2147483702" r:id="rId9"/>
    <p:sldLayoutId id="2147483710" r:id="rId10"/>
    <p:sldLayoutId id="2147483701" r:id="rId11"/>
    <p:sldLayoutId id="2147483700" r:id="rId12"/>
    <p:sldLayoutId id="2147483717" r:id="rId13"/>
    <p:sldLayoutId id="2147483705" r:id="rId14"/>
    <p:sldLayoutId id="2147483719" r:id="rId15"/>
    <p:sldLayoutId id="2147483682" r:id="rId16"/>
    <p:sldLayoutId id="2147483714" r:id="rId17"/>
    <p:sldLayoutId id="2147483696" r:id="rId18"/>
    <p:sldLayoutId id="2147483709" r:id="rId19"/>
    <p:sldLayoutId id="2147483723" r:id="rId20"/>
    <p:sldLayoutId id="2147483704" r:id="rId21"/>
    <p:sldLayoutId id="2147483716" r:id="rId22"/>
    <p:sldLayoutId id="2147483724" r:id="rId23"/>
    <p:sldLayoutId id="2147483725" r:id="rId24"/>
  </p:sldLayoutIdLst>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hyperlink" Target="https://www.brattle.com/insights-events/publications/strategic-action-plan-phase-1-study-synthesis-of-transmission-need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nerc.com/pa/RAPA/Documents/ITCS_Part_1_Results.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rel.gov/docs/fy24osti/89363.pdf"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pubs.naruc.org/pub/BACDBB9D-02BF-0090-0109-B51B36B7443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rattle.com/insights-events/publications/brattle-consultants-discuss-the-need-for-intertie-optimization-in-new-report/" TargetMode="External"/><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hyperlink" Target="https://www.brattle.com/insights-events/publications/market-benefits-and-seams-options-and-implications/" TargetMode="External"/><Relationship Id="rId5" Type="http://schemas.openxmlformats.org/officeDocument/2006/relationships/hyperlink" Target="https://www.brattle.com/insights-events/publications/intertie-optimization-efficient-use-of-interregional-transmission-update/" TargetMode="External"/><Relationship Id="rId4" Type="http://schemas.openxmlformats.org/officeDocument/2006/relationships/hyperlink" Target="https://www.brattle.com/wp-content/uploads/2023/10/Intertie-Optimization-FAQs-and-Implementation-Principles_2-26-24.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pp.org/spp-documents-filings/?id=428923" TargetMode="External"/><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s://energyinstitute.jhu.edu/wp-content/uploads/2025/04/Strategic-Action-Plan-Final.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Joe.DeLosa@brattle.com"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16.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caiso.com/Documents/DecisiononSubscriberParticipatingTransmissionOwnerModel-Memo-Jul2023.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EB46D0-B05F-B203-76E8-75365EEF32CB}"/>
              </a:ext>
            </a:extLst>
          </p:cNvPr>
          <p:cNvSpPr>
            <a:spLocks noGrp="1"/>
          </p:cNvSpPr>
          <p:nvPr>
            <p:ph type="title"/>
          </p:nvPr>
        </p:nvSpPr>
        <p:spPr>
          <a:xfrm>
            <a:off x="516416" y="363299"/>
            <a:ext cx="6805961" cy="2057684"/>
          </a:xfrm>
        </p:spPr>
        <p:txBody>
          <a:bodyPr/>
          <a:lstStyle/>
          <a:p>
            <a:pPr>
              <a:lnSpc>
                <a:spcPct val="100000"/>
              </a:lnSpc>
              <a:spcBef>
                <a:spcPts val="600"/>
              </a:spcBef>
            </a:pPr>
            <a:r>
              <a:rPr lang="en-US" dirty="0"/>
              <a:t>Strategic Action Plan: Overview</a:t>
            </a:r>
            <a:br>
              <a:rPr lang="en-US" dirty="0"/>
            </a:br>
            <a:endParaRPr lang="en-US" sz="2800" dirty="0"/>
          </a:p>
        </p:txBody>
      </p:sp>
      <p:sp>
        <p:nvSpPr>
          <p:cNvPr id="27" name="Text Placeholder 2">
            <a:extLst>
              <a:ext uri="{FF2B5EF4-FFF2-40B4-BE49-F238E27FC236}">
                <a16:creationId xmlns:a16="http://schemas.microsoft.com/office/drawing/2014/main" id="{D9B0FBDB-F3A9-307E-A5B1-80E23C87A13F}"/>
              </a:ext>
            </a:extLst>
          </p:cNvPr>
          <p:cNvSpPr>
            <a:spLocks noGrp="1"/>
          </p:cNvSpPr>
          <p:nvPr>
            <p:ph type="body" sz="quarter" idx="26"/>
          </p:nvPr>
        </p:nvSpPr>
        <p:spPr>
          <a:xfrm>
            <a:off x="516416" y="4555220"/>
            <a:ext cx="3521194" cy="590942"/>
          </a:xfrm>
        </p:spPr>
        <p:txBody>
          <a:bodyPr/>
          <a:lstStyle/>
          <a:p>
            <a:r>
              <a:rPr lang="en-US" cap="none" dirty="0"/>
              <a:t>April 29, 2025</a:t>
            </a:r>
          </a:p>
        </p:txBody>
      </p:sp>
      <p:sp>
        <p:nvSpPr>
          <p:cNvPr id="28" name="Text Placeholder 3">
            <a:extLst>
              <a:ext uri="{FF2B5EF4-FFF2-40B4-BE49-F238E27FC236}">
                <a16:creationId xmlns:a16="http://schemas.microsoft.com/office/drawing/2014/main" id="{85B6D48C-7D1D-A745-0499-11A6EC99C1C5}"/>
              </a:ext>
            </a:extLst>
          </p:cNvPr>
          <p:cNvSpPr>
            <a:spLocks noGrp="1"/>
          </p:cNvSpPr>
          <p:nvPr>
            <p:ph type="body" sz="quarter" idx="22"/>
          </p:nvPr>
        </p:nvSpPr>
        <p:spPr>
          <a:xfrm>
            <a:off x="3786163" y="2787745"/>
            <a:ext cx="3261365" cy="1292225"/>
          </a:xfrm>
        </p:spPr>
        <p:txBody>
          <a:bodyPr/>
          <a:lstStyle/>
          <a:p>
            <a:r>
              <a:rPr lang="en-US" dirty="0"/>
              <a:t>Prepared For</a:t>
            </a:r>
          </a:p>
          <a:p>
            <a:pPr>
              <a:spcBef>
                <a:spcPts val="1200"/>
              </a:spcBef>
            </a:pPr>
            <a:r>
              <a:rPr lang="en-US" cap="none" dirty="0">
                <a:solidFill>
                  <a:schemeClr val="bg1"/>
                </a:solidFill>
              </a:rPr>
              <a:t>Northeast States Collaborative on Interregional Transmission</a:t>
            </a:r>
            <a:endParaRPr lang="en-US" dirty="0"/>
          </a:p>
        </p:txBody>
      </p:sp>
      <p:sp>
        <p:nvSpPr>
          <p:cNvPr id="29" name="Text Placeholder 4">
            <a:extLst>
              <a:ext uri="{FF2B5EF4-FFF2-40B4-BE49-F238E27FC236}">
                <a16:creationId xmlns:a16="http://schemas.microsoft.com/office/drawing/2014/main" id="{D64763BF-2A5B-99E1-7E22-2158E75AE2C4}"/>
              </a:ext>
            </a:extLst>
          </p:cNvPr>
          <p:cNvSpPr>
            <a:spLocks noGrp="1"/>
          </p:cNvSpPr>
          <p:nvPr>
            <p:ph type="body" sz="quarter" idx="18"/>
          </p:nvPr>
        </p:nvSpPr>
        <p:spPr>
          <a:xfrm>
            <a:off x="516416" y="2787745"/>
            <a:ext cx="3040800" cy="1868167"/>
          </a:xfrm>
        </p:spPr>
        <p:txBody>
          <a:bodyPr/>
          <a:lstStyle/>
          <a:p>
            <a:r>
              <a:rPr lang="en-US" dirty="0"/>
              <a:t>Prepared By</a:t>
            </a:r>
          </a:p>
          <a:p>
            <a:pPr>
              <a:spcBef>
                <a:spcPts val="0"/>
              </a:spcBef>
            </a:pPr>
            <a:r>
              <a:rPr lang="en-US" cap="none" dirty="0">
                <a:solidFill>
                  <a:schemeClr val="bg1"/>
                </a:solidFill>
              </a:rPr>
              <a:t>Joe DeLosa III</a:t>
            </a:r>
          </a:p>
          <a:p>
            <a:pPr>
              <a:spcBef>
                <a:spcPts val="0"/>
              </a:spcBef>
            </a:pPr>
            <a:r>
              <a:rPr lang="en-US" cap="none" dirty="0">
                <a:solidFill>
                  <a:schemeClr val="bg1"/>
                </a:solidFill>
              </a:rPr>
              <a:t>Johannes Pfeifenberger</a:t>
            </a:r>
          </a:p>
          <a:p>
            <a:pPr>
              <a:spcBef>
                <a:spcPts val="0"/>
              </a:spcBef>
            </a:pPr>
            <a:r>
              <a:rPr lang="en-US" cap="none" dirty="0">
                <a:solidFill>
                  <a:schemeClr val="bg1"/>
                </a:solidFill>
              </a:rPr>
              <a:t>Kailin Graham </a:t>
            </a:r>
          </a:p>
          <a:p>
            <a:pPr>
              <a:spcBef>
                <a:spcPts val="0"/>
              </a:spcBef>
            </a:pPr>
            <a:endParaRPr lang="en-US" cap="none" dirty="0">
              <a:solidFill>
                <a:schemeClr val="bg1"/>
              </a:solidFill>
            </a:endParaRPr>
          </a:p>
        </p:txBody>
      </p:sp>
      <p:sp>
        <p:nvSpPr>
          <p:cNvPr id="3" name="Picture Placeholder 2"/>
          <p:cNvSpPr>
            <a:spLocks noGrp="1"/>
          </p:cNvSpPr>
          <p:nvPr>
            <p:ph type="pic" sz="quarter" idx="19"/>
          </p:nvPr>
        </p:nvSpPr>
        <p:spPr>
          <a:xfrm>
            <a:off x="5521343" y="0"/>
            <a:ext cx="6670657" cy="6858000"/>
          </a:xfrm>
        </p:spPr>
        <p:txBody>
          <a:bodyPr/>
          <a:lstStyle/>
          <a:p>
            <a:endParaRPr lang="en-US"/>
          </a:p>
        </p:txBody>
      </p:sp>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rcRect l="22522" r="22522"/>
          <a:stretch>
            <a:fillRect/>
          </a:stretch>
        </p:blipFill>
        <p:spPr>
          <a:xfrm>
            <a:off x="5515116" y="12435"/>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pic>
    </p:spTree>
    <p:extLst>
      <p:ext uri="{BB962C8B-B14F-4D97-AF65-F5344CB8AC3E}">
        <p14:creationId xmlns:p14="http://schemas.microsoft.com/office/powerpoint/2010/main" val="205933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3">
            <a:extLst>
              <a:ext uri="{FF2B5EF4-FFF2-40B4-BE49-F238E27FC236}">
                <a16:creationId xmlns:a16="http://schemas.microsoft.com/office/drawing/2014/main" id="{45A7C014-B010-CD03-D244-6432426A378B}"/>
              </a:ext>
            </a:extLst>
          </p:cNvPr>
          <p:cNvSpPr>
            <a:spLocks noGrp="1"/>
          </p:cNvSpPr>
          <p:nvPr>
            <p:ph type="body" sz="quarter" idx="16"/>
          </p:nvPr>
        </p:nvSpPr>
        <p:spPr>
          <a:xfrm>
            <a:off x="531246" y="1097584"/>
            <a:ext cx="11141472" cy="757244"/>
          </a:xfrm>
          <a:noFill/>
        </p:spPr>
        <p:txBody>
          <a:bodyPr/>
          <a:lstStyle/>
          <a:p>
            <a:r>
              <a:rPr lang="en-US" sz="1800" dirty="0">
                <a:solidFill>
                  <a:schemeClr val="accent2">
                    <a:lumMod val="75000"/>
                  </a:schemeClr>
                </a:solidFill>
              </a:rPr>
              <a:t>Based on multiple independent studies, we estimate that at least </a:t>
            </a:r>
            <a:r>
              <a:rPr lang="en-US" sz="1800" b="1" dirty="0">
                <a:solidFill>
                  <a:schemeClr val="accent2">
                    <a:lumMod val="75000"/>
                  </a:schemeClr>
                </a:solidFill>
              </a:rPr>
              <a:t>1.7 GW </a:t>
            </a:r>
            <a:r>
              <a:rPr lang="en-US" sz="1800" dirty="0">
                <a:solidFill>
                  <a:schemeClr val="accent2">
                    <a:lumMod val="75000"/>
                  </a:schemeClr>
                </a:solidFill>
              </a:rPr>
              <a:t>additional transfer capability between       </a:t>
            </a:r>
            <a:r>
              <a:rPr lang="en-US" sz="1800" b="1" dirty="0">
                <a:solidFill>
                  <a:schemeClr val="accent2">
                    <a:lumMod val="75000"/>
                  </a:schemeClr>
                </a:solidFill>
              </a:rPr>
              <a:t>NY and New England by 2035 is low-regrets</a:t>
            </a:r>
            <a:r>
              <a:rPr lang="en-US" sz="1800" dirty="0">
                <a:solidFill>
                  <a:schemeClr val="accent2">
                    <a:lumMod val="75000"/>
                  </a:schemeClr>
                </a:solidFill>
              </a:rPr>
              <a:t>, even without considering the value of transmission for decarbonization.</a:t>
            </a:r>
            <a:r>
              <a:rPr lang="en-US" sz="1800" b="1" dirty="0">
                <a:solidFill>
                  <a:schemeClr val="accent2">
                    <a:lumMod val="75000"/>
                  </a:schemeClr>
                </a:solidFill>
              </a:rPr>
              <a:t> </a:t>
            </a:r>
            <a:endParaRPr lang="en-US" sz="1800" dirty="0">
              <a:solidFill>
                <a:schemeClr val="accent2">
                  <a:lumMod val="75000"/>
                </a:schemeClr>
              </a:solidFill>
            </a:endParaRPr>
          </a:p>
          <a:p>
            <a:endParaRPr lang="en-US" sz="1800" dirty="0"/>
          </a:p>
        </p:txBody>
      </p:sp>
      <p:sp>
        <p:nvSpPr>
          <p:cNvPr id="6" name="Title 5">
            <a:extLst>
              <a:ext uri="{FF2B5EF4-FFF2-40B4-BE49-F238E27FC236}">
                <a16:creationId xmlns:a16="http://schemas.microsoft.com/office/drawing/2014/main" id="{DE5FF3E9-4375-8D32-3682-8BF6C39E1FD5}"/>
              </a:ext>
            </a:extLst>
          </p:cNvPr>
          <p:cNvSpPr>
            <a:spLocks noGrp="1"/>
          </p:cNvSpPr>
          <p:nvPr>
            <p:ph type="title"/>
          </p:nvPr>
        </p:nvSpPr>
        <p:spPr>
          <a:xfrm>
            <a:off x="508000" y="112512"/>
            <a:ext cx="10231535" cy="955712"/>
          </a:xfrm>
        </p:spPr>
        <p:txBody>
          <a:bodyPr/>
          <a:lstStyle/>
          <a:p>
            <a:r>
              <a:rPr lang="en-US" sz="2800" b="1" u="sng" dirty="0"/>
              <a:t>New York – New England</a:t>
            </a:r>
            <a:r>
              <a:rPr lang="en-US" sz="2800" b="1" dirty="0"/>
              <a:t>: Interregional upgrades across the interface presents low-regrets, near-term opportunities</a:t>
            </a:r>
          </a:p>
        </p:txBody>
      </p:sp>
      <p:sp>
        <p:nvSpPr>
          <p:cNvPr id="34" name="TextBox 33">
            <a:extLst>
              <a:ext uri="{FF2B5EF4-FFF2-40B4-BE49-F238E27FC236}">
                <a16:creationId xmlns:a16="http://schemas.microsoft.com/office/drawing/2014/main" id="{673C2A4D-07A5-31C3-11B1-7CED8AB5E892}"/>
              </a:ext>
            </a:extLst>
          </p:cNvPr>
          <p:cNvSpPr txBox="1"/>
          <p:nvPr/>
        </p:nvSpPr>
        <p:spPr>
          <a:xfrm>
            <a:off x="4986596" y="5476763"/>
            <a:ext cx="7086153" cy="1061829"/>
          </a:xfrm>
          <a:prstGeom prst="rect">
            <a:avLst/>
          </a:prstGeom>
          <a:noFill/>
        </p:spPr>
        <p:txBody>
          <a:bodyPr wrap="square" rtlCol="0">
            <a:spAutoFit/>
          </a:bodyPr>
          <a:lstStyle/>
          <a:p>
            <a:r>
              <a:rPr lang="en-US" sz="1050" b="1" dirty="0">
                <a:solidFill>
                  <a:schemeClr val="tx2"/>
                </a:solidFill>
              </a:rPr>
              <a:t>Notes:</a:t>
            </a:r>
            <a:r>
              <a:rPr lang="en-US" sz="1050" dirty="0">
                <a:solidFill>
                  <a:schemeClr val="tx2"/>
                </a:solidFill>
              </a:rPr>
              <a:t> “Non-decarb. drivers” refers to scenarios where decarbonization was not a driver/constraint for the analysis. Ranges above cover transfer capability needs reported in the DOE 2023 Transmission Needs study (TNS, summarizing multiple studies), DOE National Transmission Planning Study (NTPS), GE-NRDC study, MA Decarbonization Pathways study, and NREL IREZ study. These ranges exclude scenarios deemed unrealistic, such as low-electrification and low-offshore wind scenarios in the MA Decarb. study which report low transmission needs due to new nuclear capacity in NY and CT. Annotations indicate noteworthy scenarios from these studies. NTPS results are from “AC” expansion scenarios unless denoted otherwise.</a:t>
            </a:r>
            <a:endParaRPr lang="en-US" sz="1050" b="1" dirty="0">
              <a:solidFill>
                <a:schemeClr val="tx2"/>
              </a:solidFill>
            </a:endParaRPr>
          </a:p>
        </p:txBody>
      </p:sp>
      <p:sp>
        <p:nvSpPr>
          <p:cNvPr id="87" name="Text Placeholder 3">
            <a:extLst>
              <a:ext uri="{FF2B5EF4-FFF2-40B4-BE49-F238E27FC236}">
                <a16:creationId xmlns:a16="http://schemas.microsoft.com/office/drawing/2014/main" id="{4E3EE828-45D3-A1D4-C887-9C443F16FB40}"/>
              </a:ext>
            </a:extLst>
          </p:cNvPr>
          <p:cNvSpPr txBox="1">
            <a:spLocks/>
          </p:cNvSpPr>
          <p:nvPr/>
        </p:nvSpPr>
        <p:spPr>
          <a:xfrm>
            <a:off x="507999" y="1707655"/>
            <a:ext cx="4314193" cy="4592405"/>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dirty="0"/>
              <a:t>Similarly represents low end of range across studies and central estimate of studies that did not consider decarbonization as the driver for transmission development</a:t>
            </a:r>
          </a:p>
          <a:p>
            <a:pPr>
              <a:spcBef>
                <a:spcPts val="600"/>
              </a:spcBef>
            </a:pPr>
            <a:r>
              <a:rPr lang="en-US" sz="1800" b="1" dirty="0">
                <a:solidFill>
                  <a:schemeClr val="accent2">
                    <a:lumMod val="75000"/>
                  </a:schemeClr>
                </a:solidFill>
              </a:rPr>
              <a:t>Long-term (2040–2050) needs are highly uncertain</a:t>
            </a:r>
            <a:r>
              <a:rPr lang="en-US" sz="1800" dirty="0">
                <a:solidFill>
                  <a:schemeClr val="accent2">
                    <a:lumMod val="75000"/>
                  </a:schemeClr>
                </a:solidFill>
              </a:rPr>
              <a:t>; depend on scale and location of renewables adoption as well as load growth</a:t>
            </a:r>
          </a:p>
          <a:p>
            <a:pPr lvl="1"/>
            <a:r>
              <a:rPr lang="en-US" sz="1600" b="1" dirty="0"/>
              <a:t>3 GW by 2040 is low-regrets</a:t>
            </a:r>
            <a:r>
              <a:rPr lang="en-US" sz="1600" dirty="0"/>
              <a:t>, but may be conservative given decarbonization </a:t>
            </a:r>
            <a:br>
              <a:rPr lang="en-US" sz="1600" dirty="0"/>
            </a:br>
            <a:r>
              <a:rPr lang="en-US" sz="1600" dirty="0"/>
              <a:t>ambitions of both regions</a:t>
            </a:r>
          </a:p>
          <a:p>
            <a:pPr lvl="2">
              <a:spcAft>
                <a:spcPts val="600"/>
              </a:spcAft>
            </a:pPr>
            <a:r>
              <a:rPr lang="en-US" sz="1400" dirty="0"/>
              <a:t>Our low-regrets estimates for high-decarbonization scenarios conservatively </a:t>
            </a:r>
            <a:br>
              <a:rPr lang="en-US" sz="1400" dirty="0"/>
            </a:br>
            <a:r>
              <a:rPr lang="en-US" sz="1400" dirty="0"/>
              <a:t>skew towards the bottom of each range </a:t>
            </a:r>
            <a:br>
              <a:rPr lang="en-US" sz="1400" dirty="0"/>
            </a:br>
            <a:r>
              <a:rPr lang="en-US" sz="1400" dirty="0"/>
              <a:t>given the uncertainty amongst projects</a:t>
            </a:r>
          </a:p>
          <a:p>
            <a:pPr lvl="1">
              <a:spcBef>
                <a:spcPts val="0"/>
              </a:spcBef>
              <a:spcAft>
                <a:spcPts val="600"/>
              </a:spcAft>
            </a:pPr>
            <a:r>
              <a:rPr lang="en-US" sz="1600" dirty="0"/>
              <a:t>Option value for increased transfer capability is particularly valuable, given potentially high interregional needs</a:t>
            </a:r>
          </a:p>
        </p:txBody>
      </p:sp>
      <p:pic>
        <p:nvPicPr>
          <p:cNvPr id="4" name="Picture 3">
            <a:extLst>
              <a:ext uri="{FF2B5EF4-FFF2-40B4-BE49-F238E27FC236}">
                <a16:creationId xmlns:a16="http://schemas.microsoft.com/office/drawing/2014/main" id="{1516047F-6A30-BBD0-9B7A-072C599ADD39}"/>
              </a:ext>
            </a:extLst>
          </p:cNvPr>
          <p:cNvPicPr>
            <a:picLocks noChangeAspect="1"/>
          </p:cNvPicPr>
          <p:nvPr/>
        </p:nvPicPr>
        <p:blipFill>
          <a:blip r:embed="rId2"/>
          <a:stretch>
            <a:fillRect/>
          </a:stretch>
        </p:blipFill>
        <p:spPr>
          <a:xfrm>
            <a:off x="9723950" y="2441253"/>
            <a:ext cx="2375916" cy="3057144"/>
          </a:xfrm>
          <a:prstGeom prst="rect">
            <a:avLst/>
          </a:prstGeom>
        </p:spPr>
      </p:pic>
      <p:pic>
        <p:nvPicPr>
          <p:cNvPr id="7" name="Picture 6">
            <a:extLst>
              <a:ext uri="{FF2B5EF4-FFF2-40B4-BE49-F238E27FC236}">
                <a16:creationId xmlns:a16="http://schemas.microsoft.com/office/drawing/2014/main" id="{68A7B32A-058D-F779-CC04-0843186860D7}"/>
              </a:ext>
            </a:extLst>
          </p:cNvPr>
          <p:cNvPicPr>
            <a:picLocks noChangeAspect="1"/>
          </p:cNvPicPr>
          <p:nvPr/>
        </p:nvPicPr>
        <p:blipFill>
          <a:blip r:embed="rId3"/>
          <a:stretch>
            <a:fillRect/>
          </a:stretch>
        </p:blipFill>
        <p:spPr>
          <a:xfrm>
            <a:off x="4881050" y="2422185"/>
            <a:ext cx="2677668" cy="3110484"/>
          </a:xfrm>
          <a:prstGeom prst="rect">
            <a:avLst/>
          </a:prstGeom>
        </p:spPr>
      </p:pic>
      <p:pic>
        <p:nvPicPr>
          <p:cNvPr id="8" name="Picture 7">
            <a:extLst>
              <a:ext uri="{FF2B5EF4-FFF2-40B4-BE49-F238E27FC236}">
                <a16:creationId xmlns:a16="http://schemas.microsoft.com/office/drawing/2014/main" id="{9D2C4253-DA8D-6C42-5B96-A1E05EF52ACF}"/>
              </a:ext>
            </a:extLst>
          </p:cNvPr>
          <p:cNvPicPr>
            <a:picLocks noChangeAspect="1"/>
          </p:cNvPicPr>
          <p:nvPr/>
        </p:nvPicPr>
        <p:blipFill>
          <a:blip r:embed="rId4"/>
          <a:stretch>
            <a:fillRect/>
          </a:stretch>
        </p:blipFill>
        <p:spPr>
          <a:xfrm>
            <a:off x="7427698" y="2431329"/>
            <a:ext cx="2432304" cy="3092196"/>
          </a:xfrm>
          <a:prstGeom prst="rect">
            <a:avLst/>
          </a:prstGeom>
        </p:spPr>
      </p:pic>
      <p:sp>
        <p:nvSpPr>
          <p:cNvPr id="10" name="TextBox 9">
            <a:extLst>
              <a:ext uri="{FF2B5EF4-FFF2-40B4-BE49-F238E27FC236}">
                <a16:creationId xmlns:a16="http://schemas.microsoft.com/office/drawing/2014/main" id="{3E8E8858-F18A-1726-301F-5EBCA827981C}"/>
              </a:ext>
            </a:extLst>
          </p:cNvPr>
          <p:cNvSpPr txBox="1"/>
          <p:nvPr/>
        </p:nvSpPr>
        <p:spPr>
          <a:xfrm>
            <a:off x="5205465" y="2557225"/>
            <a:ext cx="994185" cy="507831"/>
          </a:xfrm>
          <a:prstGeom prst="rect">
            <a:avLst/>
          </a:prstGeom>
          <a:noFill/>
        </p:spPr>
        <p:txBody>
          <a:bodyPr wrap="square" rtlCol="0">
            <a:spAutoFit/>
          </a:bodyPr>
          <a:lstStyle/>
          <a:p>
            <a:r>
              <a:rPr lang="en-US" sz="900" b="1" dirty="0">
                <a:solidFill>
                  <a:schemeClr val="accent1">
                    <a:lumMod val="60000"/>
                    <a:lumOff val="40000"/>
                  </a:schemeClr>
                </a:solidFill>
              </a:rPr>
              <a:t>Brattle estimate of low-regrets expansion</a:t>
            </a:r>
          </a:p>
        </p:txBody>
      </p:sp>
      <p:sp>
        <p:nvSpPr>
          <p:cNvPr id="11" name="TextBox 10">
            <a:extLst>
              <a:ext uri="{FF2B5EF4-FFF2-40B4-BE49-F238E27FC236}">
                <a16:creationId xmlns:a16="http://schemas.microsoft.com/office/drawing/2014/main" id="{47540D84-1059-968D-7DE6-5B372733DA32}"/>
              </a:ext>
            </a:extLst>
          </p:cNvPr>
          <p:cNvSpPr txBox="1"/>
          <p:nvPr/>
        </p:nvSpPr>
        <p:spPr>
          <a:xfrm>
            <a:off x="7522012" y="2531825"/>
            <a:ext cx="962830" cy="507831"/>
          </a:xfrm>
          <a:prstGeom prst="rect">
            <a:avLst/>
          </a:prstGeom>
          <a:noFill/>
        </p:spPr>
        <p:txBody>
          <a:bodyPr wrap="square" rtlCol="0">
            <a:spAutoFit/>
          </a:bodyPr>
          <a:lstStyle/>
          <a:p>
            <a:r>
              <a:rPr lang="en-US" sz="900" b="1" dirty="0">
                <a:solidFill>
                  <a:schemeClr val="accent2">
                    <a:lumMod val="60000"/>
                    <a:lumOff val="40000"/>
                  </a:schemeClr>
                </a:solidFill>
              </a:rPr>
              <a:t>Brattle estimate of low-regrets expansion</a:t>
            </a:r>
          </a:p>
        </p:txBody>
      </p:sp>
      <p:sp>
        <p:nvSpPr>
          <p:cNvPr id="12" name="TextBox 11">
            <a:extLst>
              <a:ext uri="{FF2B5EF4-FFF2-40B4-BE49-F238E27FC236}">
                <a16:creationId xmlns:a16="http://schemas.microsoft.com/office/drawing/2014/main" id="{14AE8ADC-AA20-B61F-B222-01AE8BC33EC2}"/>
              </a:ext>
            </a:extLst>
          </p:cNvPr>
          <p:cNvSpPr txBox="1"/>
          <p:nvPr/>
        </p:nvSpPr>
        <p:spPr>
          <a:xfrm>
            <a:off x="9798348" y="2517078"/>
            <a:ext cx="962830" cy="507831"/>
          </a:xfrm>
          <a:prstGeom prst="rect">
            <a:avLst/>
          </a:prstGeom>
          <a:noFill/>
        </p:spPr>
        <p:txBody>
          <a:bodyPr wrap="square" rtlCol="0">
            <a:spAutoFit/>
          </a:bodyPr>
          <a:lstStyle/>
          <a:p>
            <a:r>
              <a:rPr lang="en-US" sz="900" b="1" dirty="0">
                <a:solidFill>
                  <a:schemeClr val="accent3">
                    <a:lumMod val="60000"/>
                    <a:lumOff val="40000"/>
                  </a:schemeClr>
                </a:solidFill>
              </a:rPr>
              <a:t>Brattle estimate of low-regrets expansion</a:t>
            </a:r>
          </a:p>
        </p:txBody>
      </p:sp>
      <p:sp>
        <p:nvSpPr>
          <p:cNvPr id="13" name="TextBox 12">
            <a:extLst>
              <a:ext uri="{FF2B5EF4-FFF2-40B4-BE49-F238E27FC236}">
                <a16:creationId xmlns:a16="http://schemas.microsoft.com/office/drawing/2014/main" id="{810AD5DB-20A9-741B-8DE1-C33AECBDCF47}"/>
              </a:ext>
            </a:extLst>
          </p:cNvPr>
          <p:cNvSpPr txBox="1"/>
          <p:nvPr/>
        </p:nvSpPr>
        <p:spPr>
          <a:xfrm>
            <a:off x="4607427" y="4892930"/>
            <a:ext cx="564105" cy="215444"/>
          </a:xfrm>
          <a:prstGeom prst="rect">
            <a:avLst/>
          </a:prstGeom>
          <a:noFill/>
        </p:spPr>
        <p:txBody>
          <a:bodyPr wrap="square" rtlCol="0">
            <a:spAutoFit/>
          </a:bodyPr>
          <a:lstStyle/>
          <a:p>
            <a:pPr algn="r"/>
            <a:r>
              <a:rPr lang="en-US" sz="800" dirty="0">
                <a:solidFill>
                  <a:schemeClr val="accent6"/>
                </a:solidFill>
              </a:rPr>
              <a:t>GE-NRDC</a:t>
            </a:r>
          </a:p>
        </p:txBody>
      </p:sp>
      <p:cxnSp>
        <p:nvCxnSpPr>
          <p:cNvPr id="14" name="Straight Connector 13">
            <a:extLst>
              <a:ext uri="{FF2B5EF4-FFF2-40B4-BE49-F238E27FC236}">
                <a16:creationId xmlns:a16="http://schemas.microsoft.com/office/drawing/2014/main" id="{B99B7A44-7FB9-3856-2DE9-766F5AEC173E}"/>
              </a:ext>
            </a:extLst>
          </p:cNvPr>
          <p:cNvCxnSpPr>
            <a:cxnSpLocks/>
          </p:cNvCxnSpPr>
          <p:nvPr/>
        </p:nvCxnSpPr>
        <p:spPr>
          <a:xfrm>
            <a:off x="5110913" y="4965875"/>
            <a:ext cx="39455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E8B54540-6ED4-A654-C671-E9924FFD9B2D}"/>
              </a:ext>
            </a:extLst>
          </p:cNvPr>
          <p:cNvCxnSpPr>
            <a:cxnSpLocks/>
          </p:cNvCxnSpPr>
          <p:nvPr/>
        </p:nvCxnSpPr>
        <p:spPr>
          <a:xfrm>
            <a:off x="5011835" y="4772987"/>
            <a:ext cx="122962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9A2CE767-C345-BD9D-0A67-FBF2CC9AA7FE}"/>
              </a:ext>
            </a:extLst>
          </p:cNvPr>
          <p:cNvSpPr txBox="1"/>
          <p:nvPr/>
        </p:nvSpPr>
        <p:spPr>
          <a:xfrm>
            <a:off x="4239015" y="4135351"/>
            <a:ext cx="1007448" cy="877163"/>
          </a:xfrm>
          <a:prstGeom prst="rect">
            <a:avLst/>
          </a:prstGeom>
          <a:noFill/>
        </p:spPr>
        <p:txBody>
          <a:bodyPr wrap="square" rtlCol="0">
            <a:spAutoFit/>
          </a:bodyPr>
          <a:lstStyle/>
          <a:p>
            <a:r>
              <a:rPr lang="en-US" sz="800" dirty="0">
                <a:solidFill>
                  <a:schemeClr val="accent6"/>
                </a:solidFill>
              </a:rPr>
              <a:t>TNS Mod/Mod (2035, 2040); </a:t>
            </a:r>
          </a:p>
          <a:p>
            <a:r>
              <a:rPr lang="en-US" sz="200" dirty="0">
                <a:solidFill>
                  <a:schemeClr val="accent6"/>
                </a:solidFill>
              </a:rPr>
              <a:t> </a:t>
            </a:r>
            <a:endParaRPr lang="en-US" sz="100" dirty="0">
              <a:solidFill>
                <a:schemeClr val="accent6"/>
              </a:solidFill>
            </a:endParaRPr>
          </a:p>
          <a:p>
            <a:r>
              <a:rPr lang="en-US" sz="800" dirty="0">
                <a:solidFill>
                  <a:schemeClr val="accent6"/>
                </a:solidFill>
              </a:rPr>
              <a:t>NREL IREZ;</a:t>
            </a:r>
          </a:p>
          <a:p>
            <a:r>
              <a:rPr lang="en-US" sz="100" dirty="0">
                <a:solidFill>
                  <a:schemeClr val="accent6"/>
                </a:solidFill>
              </a:rPr>
              <a:t> </a:t>
            </a:r>
            <a:endParaRPr lang="en-US" sz="900" dirty="0">
              <a:solidFill>
                <a:schemeClr val="accent6"/>
              </a:solidFill>
            </a:endParaRPr>
          </a:p>
          <a:p>
            <a:r>
              <a:rPr lang="en-US" sz="800" dirty="0">
                <a:solidFill>
                  <a:schemeClr val="accent6"/>
                </a:solidFill>
              </a:rPr>
              <a:t>NTPS, </a:t>
            </a:r>
            <a:r>
              <a:rPr lang="en-US" sz="800" dirty="0" err="1">
                <a:solidFill>
                  <a:schemeClr val="accent6"/>
                </a:solidFill>
              </a:rPr>
              <a:t>DemLo</a:t>
            </a:r>
            <a:r>
              <a:rPr lang="en-US" sz="800" dirty="0">
                <a:solidFill>
                  <a:schemeClr val="accent6"/>
                </a:solidFill>
              </a:rPr>
              <a:t>, current policies (2040)</a:t>
            </a:r>
          </a:p>
        </p:txBody>
      </p:sp>
      <p:cxnSp>
        <p:nvCxnSpPr>
          <p:cNvPr id="17" name="Straight Connector 16">
            <a:extLst>
              <a:ext uri="{FF2B5EF4-FFF2-40B4-BE49-F238E27FC236}">
                <a16:creationId xmlns:a16="http://schemas.microsoft.com/office/drawing/2014/main" id="{5A680078-660A-F87C-D90D-444787CE68E8}"/>
              </a:ext>
            </a:extLst>
          </p:cNvPr>
          <p:cNvCxnSpPr>
            <a:cxnSpLocks/>
          </p:cNvCxnSpPr>
          <p:nvPr/>
        </p:nvCxnSpPr>
        <p:spPr>
          <a:xfrm>
            <a:off x="5362601" y="4921700"/>
            <a:ext cx="0" cy="41565"/>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DB64241A-0546-BE97-DE23-27E8045DF59B}"/>
              </a:ext>
            </a:extLst>
          </p:cNvPr>
          <p:cNvSpPr txBox="1"/>
          <p:nvPr/>
        </p:nvSpPr>
        <p:spPr>
          <a:xfrm>
            <a:off x="7577408" y="4169300"/>
            <a:ext cx="686862" cy="338554"/>
          </a:xfrm>
          <a:prstGeom prst="rect">
            <a:avLst/>
          </a:prstGeom>
          <a:noFill/>
        </p:spPr>
        <p:txBody>
          <a:bodyPr wrap="square" rtlCol="0">
            <a:spAutoFit/>
          </a:bodyPr>
          <a:lstStyle/>
          <a:p>
            <a:pPr algn="ctr"/>
            <a:r>
              <a:rPr lang="en-US" sz="800" dirty="0">
                <a:solidFill>
                  <a:schemeClr val="accent6"/>
                </a:solidFill>
              </a:rPr>
              <a:t>TNS Mod/ High (2035)</a:t>
            </a:r>
          </a:p>
        </p:txBody>
      </p:sp>
      <p:cxnSp>
        <p:nvCxnSpPr>
          <p:cNvPr id="22" name="Straight Connector 21">
            <a:extLst>
              <a:ext uri="{FF2B5EF4-FFF2-40B4-BE49-F238E27FC236}">
                <a16:creationId xmlns:a16="http://schemas.microsoft.com/office/drawing/2014/main" id="{70729BF3-E96C-E05E-0AB0-0B1949616F53}"/>
              </a:ext>
            </a:extLst>
          </p:cNvPr>
          <p:cNvCxnSpPr>
            <a:cxnSpLocks/>
          </p:cNvCxnSpPr>
          <p:nvPr/>
        </p:nvCxnSpPr>
        <p:spPr>
          <a:xfrm>
            <a:off x="7728697" y="4481729"/>
            <a:ext cx="41614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82B560DD-66E0-B5F3-53FB-57F13C03CB6E}"/>
              </a:ext>
            </a:extLst>
          </p:cNvPr>
          <p:cNvSpPr txBox="1"/>
          <p:nvPr/>
        </p:nvSpPr>
        <p:spPr>
          <a:xfrm>
            <a:off x="8059575" y="3491363"/>
            <a:ext cx="1196439" cy="215444"/>
          </a:xfrm>
          <a:prstGeom prst="rect">
            <a:avLst/>
          </a:prstGeom>
          <a:noFill/>
        </p:spPr>
        <p:txBody>
          <a:bodyPr wrap="square" rtlCol="0">
            <a:spAutoFit/>
          </a:bodyPr>
          <a:lstStyle/>
          <a:p>
            <a:pPr algn="ctr"/>
            <a:r>
              <a:rPr lang="en-US" sz="800" dirty="0">
                <a:solidFill>
                  <a:schemeClr val="accent6"/>
                </a:solidFill>
              </a:rPr>
              <a:t>TNS Mod/ High (2040)</a:t>
            </a:r>
          </a:p>
        </p:txBody>
      </p:sp>
      <p:cxnSp>
        <p:nvCxnSpPr>
          <p:cNvPr id="24" name="Straight Connector 23">
            <a:extLst>
              <a:ext uri="{FF2B5EF4-FFF2-40B4-BE49-F238E27FC236}">
                <a16:creationId xmlns:a16="http://schemas.microsoft.com/office/drawing/2014/main" id="{2337CE90-0832-2522-2EDE-E7191813D01C}"/>
              </a:ext>
            </a:extLst>
          </p:cNvPr>
          <p:cNvCxnSpPr>
            <a:cxnSpLocks/>
          </p:cNvCxnSpPr>
          <p:nvPr/>
        </p:nvCxnSpPr>
        <p:spPr>
          <a:xfrm>
            <a:off x="8434225" y="3688218"/>
            <a:ext cx="42025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C273EC81-4AAF-AD66-5C31-FC28D1F7BE22}"/>
              </a:ext>
            </a:extLst>
          </p:cNvPr>
          <p:cNvCxnSpPr>
            <a:cxnSpLocks/>
          </p:cNvCxnSpPr>
          <p:nvPr/>
        </p:nvCxnSpPr>
        <p:spPr>
          <a:xfrm>
            <a:off x="10667547" y="2580294"/>
            <a:ext cx="115220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33377514-FD97-0FE3-D8DB-81D690D242C3}"/>
              </a:ext>
            </a:extLst>
          </p:cNvPr>
          <p:cNvSpPr txBox="1"/>
          <p:nvPr/>
        </p:nvSpPr>
        <p:spPr>
          <a:xfrm>
            <a:off x="8807770" y="4910746"/>
            <a:ext cx="823766" cy="338554"/>
          </a:xfrm>
          <a:prstGeom prst="rect">
            <a:avLst/>
          </a:prstGeom>
          <a:noFill/>
        </p:spPr>
        <p:txBody>
          <a:bodyPr wrap="square" rtlCol="0">
            <a:spAutoFit/>
          </a:bodyPr>
          <a:lstStyle/>
          <a:p>
            <a:pPr algn="ctr"/>
            <a:r>
              <a:rPr lang="en-US" sz="800" dirty="0">
                <a:solidFill>
                  <a:schemeClr val="accent6"/>
                </a:solidFill>
              </a:rPr>
              <a:t>MA Decarb, baseline</a:t>
            </a:r>
          </a:p>
        </p:txBody>
      </p:sp>
      <p:sp>
        <p:nvSpPr>
          <p:cNvPr id="29" name="TextBox 28">
            <a:extLst>
              <a:ext uri="{FF2B5EF4-FFF2-40B4-BE49-F238E27FC236}">
                <a16:creationId xmlns:a16="http://schemas.microsoft.com/office/drawing/2014/main" id="{FEC5CD2A-A5C2-52A1-DC5D-9AFCBE3FF7EA}"/>
              </a:ext>
            </a:extLst>
          </p:cNvPr>
          <p:cNvSpPr txBox="1"/>
          <p:nvPr/>
        </p:nvSpPr>
        <p:spPr>
          <a:xfrm>
            <a:off x="11240918" y="4537791"/>
            <a:ext cx="718804" cy="338554"/>
          </a:xfrm>
          <a:prstGeom prst="rect">
            <a:avLst/>
          </a:prstGeom>
          <a:noFill/>
        </p:spPr>
        <p:txBody>
          <a:bodyPr wrap="square" rtlCol="0">
            <a:spAutoFit/>
          </a:bodyPr>
          <a:lstStyle/>
          <a:p>
            <a:pPr algn="ctr"/>
            <a:r>
              <a:rPr lang="en-US" sz="800" dirty="0">
                <a:solidFill>
                  <a:schemeClr val="accent6"/>
                </a:solidFill>
              </a:rPr>
              <a:t>MA Decarb, no new gas</a:t>
            </a:r>
          </a:p>
        </p:txBody>
      </p:sp>
      <p:cxnSp>
        <p:nvCxnSpPr>
          <p:cNvPr id="30" name="Straight Connector 29">
            <a:extLst>
              <a:ext uri="{FF2B5EF4-FFF2-40B4-BE49-F238E27FC236}">
                <a16:creationId xmlns:a16="http://schemas.microsoft.com/office/drawing/2014/main" id="{994B7562-6D22-F1AB-D98A-B879444CD6F9}"/>
              </a:ext>
            </a:extLst>
          </p:cNvPr>
          <p:cNvCxnSpPr>
            <a:cxnSpLocks/>
          </p:cNvCxnSpPr>
          <p:nvPr/>
        </p:nvCxnSpPr>
        <p:spPr>
          <a:xfrm>
            <a:off x="11393505" y="4553276"/>
            <a:ext cx="42625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A6712DBF-F7F2-076A-5012-ECB843B86F36}"/>
              </a:ext>
            </a:extLst>
          </p:cNvPr>
          <p:cNvCxnSpPr>
            <a:cxnSpLocks/>
          </p:cNvCxnSpPr>
          <p:nvPr/>
        </p:nvCxnSpPr>
        <p:spPr>
          <a:xfrm>
            <a:off x="9132287" y="4949799"/>
            <a:ext cx="19668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AD20AE9B-A205-8717-F955-7A31A8088005}"/>
              </a:ext>
            </a:extLst>
          </p:cNvPr>
          <p:cNvCxnSpPr>
            <a:cxnSpLocks/>
          </p:cNvCxnSpPr>
          <p:nvPr/>
        </p:nvCxnSpPr>
        <p:spPr>
          <a:xfrm>
            <a:off x="5364287" y="4910746"/>
            <a:ext cx="14118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122DA1DB-4CD8-1F6C-445B-5701868F9CE5}"/>
              </a:ext>
            </a:extLst>
          </p:cNvPr>
          <p:cNvCxnSpPr>
            <a:cxnSpLocks/>
          </p:cNvCxnSpPr>
          <p:nvPr/>
        </p:nvCxnSpPr>
        <p:spPr>
          <a:xfrm>
            <a:off x="9360719" y="4834092"/>
            <a:ext cx="17479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5BF2D716-0AAB-F042-84BD-2895ABD088CA}"/>
              </a:ext>
            </a:extLst>
          </p:cNvPr>
          <p:cNvSpPr txBox="1"/>
          <p:nvPr/>
        </p:nvSpPr>
        <p:spPr>
          <a:xfrm>
            <a:off x="9462992" y="4532726"/>
            <a:ext cx="739262" cy="492443"/>
          </a:xfrm>
          <a:prstGeom prst="rect">
            <a:avLst/>
          </a:prstGeom>
          <a:noFill/>
        </p:spPr>
        <p:txBody>
          <a:bodyPr wrap="square" rtlCol="0">
            <a:spAutoFit/>
          </a:bodyPr>
          <a:lstStyle/>
          <a:p>
            <a:r>
              <a:rPr lang="en-US" sz="800" dirty="0">
                <a:solidFill>
                  <a:schemeClr val="accent6"/>
                </a:solidFill>
              </a:rPr>
              <a:t>MA Decarb:</a:t>
            </a:r>
          </a:p>
          <a:p>
            <a:r>
              <a:rPr lang="en-US" sz="100" dirty="0">
                <a:solidFill>
                  <a:schemeClr val="accent6"/>
                </a:solidFill>
              </a:rPr>
              <a:t> </a:t>
            </a:r>
            <a:br>
              <a:rPr lang="en-US" sz="800" dirty="0">
                <a:solidFill>
                  <a:schemeClr val="accent6"/>
                </a:solidFill>
              </a:rPr>
            </a:br>
            <a:r>
              <a:rPr lang="en-US" sz="800" dirty="0">
                <a:solidFill>
                  <a:schemeClr val="accent6"/>
                </a:solidFill>
              </a:rPr>
              <a:t>coord. (low Tx cost)</a:t>
            </a:r>
          </a:p>
        </p:txBody>
      </p:sp>
      <p:cxnSp>
        <p:nvCxnSpPr>
          <p:cNvPr id="36" name="Straight Connector 35">
            <a:extLst>
              <a:ext uri="{FF2B5EF4-FFF2-40B4-BE49-F238E27FC236}">
                <a16:creationId xmlns:a16="http://schemas.microsoft.com/office/drawing/2014/main" id="{492BE471-A624-8385-0800-7612D6CA0877}"/>
              </a:ext>
            </a:extLst>
          </p:cNvPr>
          <p:cNvCxnSpPr>
            <a:cxnSpLocks/>
          </p:cNvCxnSpPr>
          <p:nvPr/>
        </p:nvCxnSpPr>
        <p:spPr>
          <a:xfrm>
            <a:off x="9360719" y="4647148"/>
            <a:ext cx="17479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6FD84731-222D-CC2F-897D-97B7232AADDC}"/>
              </a:ext>
            </a:extLst>
          </p:cNvPr>
          <p:cNvSpPr txBox="1"/>
          <p:nvPr/>
        </p:nvSpPr>
        <p:spPr>
          <a:xfrm>
            <a:off x="9453756" y="5016313"/>
            <a:ext cx="740918" cy="215444"/>
          </a:xfrm>
          <a:prstGeom prst="rect">
            <a:avLst/>
          </a:prstGeom>
          <a:noFill/>
        </p:spPr>
        <p:txBody>
          <a:bodyPr wrap="square" rtlCol="0">
            <a:spAutoFit/>
          </a:bodyPr>
          <a:lstStyle/>
          <a:p>
            <a:r>
              <a:rPr lang="en-US" sz="800" dirty="0">
                <a:solidFill>
                  <a:schemeClr val="accent6"/>
                </a:solidFill>
              </a:rPr>
              <a:t>100% VRE</a:t>
            </a:r>
          </a:p>
        </p:txBody>
      </p:sp>
      <p:cxnSp>
        <p:nvCxnSpPr>
          <p:cNvPr id="39" name="Straight Connector 38">
            <a:extLst>
              <a:ext uri="{FF2B5EF4-FFF2-40B4-BE49-F238E27FC236}">
                <a16:creationId xmlns:a16="http://schemas.microsoft.com/office/drawing/2014/main" id="{299BE56B-1364-C272-A885-F7C91D24BBED}"/>
              </a:ext>
            </a:extLst>
          </p:cNvPr>
          <p:cNvCxnSpPr>
            <a:cxnSpLocks/>
          </p:cNvCxnSpPr>
          <p:nvPr/>
        </p:nvCxnSpPr>
        <p:spPr>
          <a:xfrm>
            <a:off x="9537795" y="4846298"/>
            <a:ext cx="0" cy="21062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165BDA03-5F17-2DBD-6DAD-782E3441743A}"/>
              </a:ext>
            </a:extLst>
          </p:cNvPr>
          <p:cNvSpPr txBox="1"/>
          <p:nvPr/>
        </p:nvSpPr>
        <p:spPr>
          <a:xfrm>
            <a:off x="4884545" y="4991872"/>
            <a:ext cx="1006912" cy="338554"/>
          </a:xfrm>
          <a:prstGeom prst="rect">
            <a:avLst/>
          </a:prstGeom>
          <a:noFill/>
        </p:spPr>
        <p:txBody>
          <a:bodyPr wrap="square" rtlCol="0">
            <a:spAutoFit/>
          </a:bodyPr>
          <a:lstStyle/>
          <a:p>
            <a:pPr algn="r"/>
            <a:r>
              <a:rPr lang="en-US" sz="800" dirty="0">
                <a:solidFill>
                  <a:schemeClr val="accent6"/>
                </a:solidFill>
              </a:rPr>
              <a:t>NTPS, </a:t>
            </a:r>
            <a:r>
              <a:rPr lang="en-US" sz="800" dirty="0" err="1">
                <a:solidFill>
                  <a:schemeClr val="accent6"/>
                </a:solidFill>
              </a:rPr>
              <a:t>DemLo</a:t>
            </a:r>
            <a:r>
              <a:rPr lang="en-US" sz="800" dirty="0">
                <a:solidFill>
                  <a:schemeClr val="accent6"/>
                </a:solidFill>
              </a:rPr>
              <a:t>, current policies</a:t>
            </a:r>
          </a:p>
        </p:txBody>
      </p:sp>
      <p:cxnSp>
        <p:nvCxnSpPr>
          <p:cNvPr id="43" name="Straight Connector 42">
            <a:extLst>
              <a:ext uri="{FF2B5EF4-FFF2-40B4-BE49-F238E27FC236}">
                <a16:creationId xmlns:a16="http://schemas.microsoft.com/office/drawing/2014/main" id="{F2033F3E-1271-98CA-70B2-83EBDECB389A}"/>
              </a:ext>
            </a:extLst>
          </p:cNvPr>
          <p:cNvCxnSpPr>
            <a:cxnSpLocks/>
          </p:cNvCxnSpPr>
          <p:nvPr/>
        </p:nvCxnSpPr>
        <p:spPr>
          <a:xfrm>
            <a:off x="5402273" y="5045247"/>
            <a:ext cx="36037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2644744B-A31A-22F1-D12A-E475A689D98F}"/>
              </a:ext>
            </a:extLst>
          </p:cNvPr>
          <p:cNvSpPr txBox="1"/>
          <p:nvPr/>
        </p:nvSpPr>
        <p:spPr>
          <a:xfrm>
            <a:off x="5826812" y="4904026"/>
            <a:ext cx="1023958" cy="338554"/>
          </a:xfrm>
          <a:prstGeom prst="rect">
            <a:avLst/>
          </a:prstGeom>
          <a:noFill/>
        </p:spPr>
        <p:txBody>
          <a:bodyPr wrap="square" rtlCol="0">
            <a:spAutoFit/>
          </a:bodyPr>
          <a:lstStyle/>
          <a:p>
            <a:r>
              <a:rPr lang="en-US" sz="800" dirty="0">
                <a:solidFill>
                  <a:schemeClr val="accent6"/>
                </a:solidFill>
              </a:rPr>
              <a:t>NTPS, “high-opportunity” (2035)</a:t>
            </a:r>
          </a:p>
        </p:txBody>
      </p:sp>
      <p:cxnSp>
        <p:nvCxnSpPr>
          <p:cNvPr id="50" name="Straight Connector 49">
            <a:extLst>
              <a:ext uri="{FF2B5EF4-FFF2-40B4-BE49-F238E27FC236}">
                <a16:creationId xmlns:a16="http://schemas.microsoft.com/office/drawing/2014/main" id="{9A45AEA7-CD22-4E7A-7200-63A9C758E792}"/>
              </a:ext>
            </a:extLst>
          </p:cNvPr>
          <p:cNvCxnSpPr>
            <a:cxnSpLocks/>
          </p:cNvCxnSpPr>
          <p:nvPr/>
        </p:nvCxnSpPr>
        <p:spPr>
          <a:xfrm>
            <a:off x="5719780" y="4946465"/>
            <a:ext cx="23767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TextBox 52">
            <a:extLst>
              <a:ext uri="{FF2B5EF4-FFF2-40B4-BE49-F238E27FC236}">
                <a16:creationId xmlns:a16="http://schemas.microsoft.com/office/drawing/2014/main" id="{47885CDD-3962-2016-918A-E51F1730D28F}"/>
              </a:ext>
            </a:extLst>
          </p:cNvPr>
          <p:cNvSpPr txBox="1"/>
          <p:nvPr/>
        </p:nvSpPr>
        <p:spPr>
          <a:xfrm>
            <a:off x="7190077" y="4297150"/>
            <a:ext cx="650503" cy="584775"/>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DemLo</a:t>
            </a:r>
            <a:r>
              <a:rPr lang="en-US" sz="800" dirty="0">
                <a:solidFill>
                  <a:schemeClr val="accent6"/>
                </a:solidFill>
              </a:rPr>
              <a:t>, current policies</a:t>
            </a:r>
          </a:p>
        </p:txBody>
      </p:sp>
      <p:cxnSp>
        <p:nvCxnSpPr>
          <p:cNvPr id="56" name="Straight Connector 55">
            <a:extLst>
              <a:ext uri="{FF2B5EF4-FFF2-40B4-BE49-F238E27FC236}">
                <a16:creationId xmlns:a16="http://schemas.microsoft.com/office/drawing/2014/main" id="{01028A32-C7DC-CE4E-1804-46A555B057B0}"/>
              </a:ext>
            </a:extLst>
          </p:cNvPr>
          <p:cNvCxnSpPr>
            <a:cxnSpLocks/>
          </p:cNvCxnSpPr>
          <p:nvPr/>
        </p:nvCxnSpPr>
        <p:spPr>
          <a:xfrm>
            <a:off x="7154357" y="4583722"/>
            <a:ext cx="12276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TextBox 67">
            <a:extLst>
              <a:ext uri="{FF2B5EF4-FFF2-40B4-BE49-F238E27FC236}">
                <a16:creationId xmlns:a16="http://schemas.microsoft.com/office/drawing/2014/main" id="{94853AEF-90FD-B81C-1537-71E6A1E27641}"/>
              </a:ext>
            </a:extLst>
          </p:cNvPr>
          <p:cNvSpPr txBox="1"/>
          <p:nvPr/>
        </p:nvSpPr>
        <p:spPr>
          <a:xfrm>
            <a:off x="6516354" y="3296408"/>
            <a:ext cx="1080386"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current policies</a:t>
            </a:r>
          </a:p>
        </p:txBody>
      </p:sp>
      <p:cxnSp>
        <p:nvCxnSpPr>
          <p:cNvPr id="69" name="Straight Connector 68">
            <a:extLst>
              <a:ext uri="{FF2B5EF4-FFF2-40B4-BE49-F238E27FC236}">
                <a16:creationId xmlns:a16="http://schemas.microsoft.com/office/drawing/2014/main" id="{52DB33C6-84C3-9CA0-5F36-0317F5383727}"/>
              </a:ext>
            </a:extLst>
          </p:cNvPr>
          <p:cNvCxnSpPr>
            <a:cxnSpLocks/>
          </p:cNvCxnSpPr>
          <p:nvPr/>
        </p:nvCxnSpPr>
        <p:spPr>
          <a:xfrm>
            <a:off x="6834205" y="3608880"/>
            <a:ext cx="42767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TextBox 70">
            <a:extLst>
              <a:ext uri="{FF2B5EF4-FFF2-40B4-BE49-F238E27FC236}">
                <a16:creationId xmlns:a16="http://schemas.microsoft.com/office/drawing/2014/main" id="{867E5143-F7F5-481E-97DC-E0CAFDD60712}"/>
              </a:ext>
            </a:extLst>
          </p:cNvPr>
          <p:cNvSpPr txBox="1"/>
          <p:nvPr/>
        </p:nvSpPr>
        <p:spPr>
          <a:xfrm>
            <a:off x="5781217" y="3573691"/>
            <a:ext cx="1080386"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current policies</a:t>
            </a:r>
          </a:p>
        </p:txBody>
      </p:sp>
      <p:cxnSp>
        <p:nvCxnSpPr>
          <p:cNvPr id="74" name="Straight Connector 73">
            <a:extLst>
              <a:ext uri="{FF2B5EF4-FFF2-40B4-BE49-F238E27FC236}">
                <a16:creationId xmlns:a16="http://schemas.microsoft.com/office/drawing/2014/main" id="{9BEE3B48-3963-040B-53A1-DAEB1F4E1FD1}"/>
              </a:ext>
            </a:extLst>
          </p:cNvPr>
          <p:cNvCxnSpPr>
            <a:cxnSpLocks/>
          </p:cNvCxnSpPr>
          <p:nvPr/>
        </p:nvCxnSpPr>
        <p:spPr>
          <a:xfrm>
            <a:off x="6099068" y="3867777"/>
            <a:ext cx="42767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 name="TextBox 74">
            <a:extLst>
              <a:ext uri="{FF2B5EF4-FFF2-40B4-BE49-F238E27FC236}">
                <a16:creationId xmlns:a16="http://schemas.microsoft.com/office/drawing/2014/main" id="{4C22581B-2134-B32E-742F-04CFE7AE7A7B}"/>
              </a:ext>
            </a:extLst>
          </p:cNvPr>
          <p:cNvSpPr txBox="1"/>
          <p:nvPr/>
        </p:nvSpPr>
        <p:spPr>
          <a:xfrm>
            <a:off x="7228412" y="4957794"/>
            <a:ext cx="850259"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DemLo</a:t>
            </a:r>
            <a:r>
              <a:rPr lang="en-US" sz="800" dirty="0">
                <a:solidFill>
                  <a:schemeClr val="accent6"/>
                </a:solidFill>
              </a:rPr>
              <a:t>, 90% by 2035</a:t>
            </a:r>
          </a:p>
        </p:txBody>
      </p:sp>
      <p:cxnSp>
        <p:nvCxnSpPr>
          <p:cNvPr id="76" name="Straight Connector 75">
            <a:extLst>
              <a:ext uri="{FF2B5EF4-FFF2-40B4-BE49-F238E27FC236}">
                <a16:creationId xmlns:a16="http://schemas.microsoft.com/office/drawing/2014/main" id="{FEDC2C22-9902-E040-99B6-254F7949313C}"/>
              </a:ext>
            </a:extLst>
          </p:cNvPr>
          <p:cNvCxnSpPr>
            <a:cxnSpLocks/>
          </p:cNvCxnSpPr>
          <p:nvPr/>
        </p:nvCxnSpPr>
        <p:spPr>
          <a:xfrm>
            <a:off x="7709647" y="5016313"/>
            <a:ext cx="19278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A2547086-FB08-34E8-B1CC-9DA446F2AC8C}"/>
              </a:ext>
            </a:extLst>
          </p:cNvPr>
          <p:cNvCxnSpPr>
            <a:cxnSpLocks/>
          </p:cNvCxnSpPr>
          <p:nvPr/>
        </p:nvCxnSpPr>
        <p:spPr>
          <a:xfrm>
            <a:off x="7976347" y="4959163"/>
            <a:ext cx="14135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D8C4F889-FB7C-AFDA-8D38-C8D8364B7386}"/>
              </a:ext>
            </a:extLst>
          </p:cNvPr>
          <p:cNvSpPr txBox="1"/>
          <p:nvPr/>
        </p:nvSpPr>
        <p:spPr>
          <a:xfrm>
            <a:off x="8034269" y="4731418"/>
            <a:ext cx="657191" cy="584775"/>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DemMd</a:t>
            </a:r>
            <a:r>
              <a:rPr lang="en-US" sz="800" dirty="0">
                <a:solidFill>
                  <a:schemeClr val="accent6"/>
                </a:solidFill>
              </a:rPr>
              <a:t>, 90% by 2035</a:t>
            </a:r>
          </a:p>
        </p:txBody>
      </p:sp>
      <p:cxnSp>
        <p:nvCxnSpPr>
          <p:cNvPr id="79" name="Straight Connector 78">
            <a:extLst>
              <a:ext uri="{FF2B5EF4-FFF2-40B4-BE49-F238E27FC236}">
                <a16:creationId xmlns:a16="http://schemas.microsoft.com/office/drawing/2014/main" id="{519EE209-05D0-5124-4016-C57384092BD0}"/>
              </a:ext>
            </a:extLst>
          </p:cNvPr>
          <p:cNvCxnSpPr>
            <a:cxnSpLocks/>
          </p:cNvCxnSpPr>
          <p:nvPr/>
        </p:nvCxnSpPr>
        <p:spPr>
          <a:xfrm>
            <a:off x="8383540" y="4661722"/>
            <a:ext cx="14135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7BD3022B-14E3-E265-463B-1BCBCA42E5BF}"/>
              </a:ext>
            </a:extLst>
          </p:cNvPr>
          <p:cNvCxnSpPr>
            <a:cxnSpLocks/>
          </p:cNvCxnSpPr>
          <p:nvPr/>
        </p:nvCxnSpPr>
        <p:spPr>
          <a:xfrm>
            <a:off x="8389174" y="4660524"/>
            <a:ext cx="0" cy="14081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FA6D5A6D-A9ED-CB12-175C-B64689D3F6A5}"/>
              </a:ext>
            </a:extLst>
          </p:cNvPr>
          <p:cNvCxnSpPr>
            <a:cxnSpLocks/>
          </p:cNvCxnSpPr>
          <p:nvPr/>
        </p:nvCxnSpPr>
        <p:spPr>
          <a:xfrm>
            <a:off x="11707679" y="3905468"/>
            <a:ext cx="10492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D7B46294-D15A-28F0-8FAF-5451F8F832E8}"/>
              </a:ext>
            </a:extLst>
          </p:cNvPr>
          <p:cNvSpPr txBox="1"/>
          <p:nvPr/>
        </p:nvSpPr>
        <p:spPr>
          <a:xfrm>
            <a:off x="11744638" y="3842963"/>
            <a:ext cx="650503" cy="584775"/>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DemHi</a:t>
            </a:r>
            <a:r>
              <a:rPr lang="en-US" sz="800" dirty="0">
                <a:solidFill>
                  <a:schemeClr val="accent6"/>
                </a:solidFill>
              </a:rPr>
              <a:t>, 90% by 2035</a:t>
            </a:r>
          </a:p>
        </p:txBody>
      </p:sp>
      <p:cxnSp>
        <p:nvCxnSpPr>
          <p:cNvPr id="83" name="Straight Connector 82">
            <a:extLst>
              <a:ext uri="{FF2B5EF4-FFF2-40B4-BE49-F238E27FC236}">
                <a16:creationId xmlns:a16="http://schemas.microsoft.com/office/drawing/2014/main" id="{0CCD1486-FDCA-CDE9-1D9A-1162BA211473}"/>
              </a:ext>
            </a:extLst>
          </p:cNvPr>
          <p:cNvCxnSpPr>
            <a:cxnSpLocks/>
          </p:cNvCxnSpPr>
          <p:nvPr/>
        </p:nvCxnSpPr>
        <p:spPr>
          <a:xfrm>
            <a:off x="6084570" y="4301618"/>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4" name="TextBox 83">
            <a:extLst>
              <a:ext uri="{FF2B5EF4-FFF2-40B4-BE49-F238E27FC236}">
                <a16:creationId xmlns:a16="http://schemas.microsoft.com/office/drawing/2014/main" id="{EB9B2FDF-FBCF-F023-6963-F575AE0E26FF}"/>
              </a:ext>
            </a:extLst>
          </p:cNvPr>
          <p:cNvSpPr txBox="1"/>
          <p:nvPr/>
        </p:nvSpPr>
        <p:spPr>
          <a:xfrm>
            <a:off x="5314950" y="4063477"/>
            <a:ext cx="828472" cy="461665"/>
          </a:xfrm>
          <a:prstGeom prst="rect">
            <a:avLst/>
          </a:prstGeom>
          <a:noFill/>
        </p:spPr>
        <p:txBody>
          <a:bodyPr wrap="square" rtlCol="0">
            <a:spAutoFit/>
          </a:bodyPr>
          <a:lstStyle/>
          <a:p>
            <a:pPr algn="r"/>
            <a:r>
              <a:rPr lang="en-US" sz="800" dirty="0">
                <a:solidFill>
                  <a:schemeClr val="accent6"/>
                </a:solidFill>
              </a:rPr>
              <a:t>NTPS, </a:t>
            </a:r>
            <a:r>
              <a:rPr lang="en-US" sz="800" dirty="0" err="1">
                <a:solidFill>
                  <a:schemeClr val="accent6"/>
                </a:solidFill>
              </a:rPr>
              <a:t>DemLo</a:t>
            </a:r>
            <a:r>
              <a:rPr lang="en-US" sz="800" dirty="0">
                <a:solidFill>
                  <a:schemeClr val="accent6"/>
                </a:solidFill>
              </a:rPr>
              <a:t>, HVDC, </a:t>
            </a:r>
            <a:br>
              <a:rPr lang="en-US" sz="800" dirty="0">
                <a:solidFill>
                  <a:schemeClr val="accent6"/>
                </a:solidFill>
              </a:rPr>
            </a:br>
            <a:r>
              <a:rPr lang="en-US" sz="800" dirty="0">
                <a:solidFill>
                  <a:schemeClr val="accent6"/>
                </a:solidFill>
              </a:rPr>
              <a:t>current policies</a:t>
            </a:r>
          </a:p>
        </p:txBody>
      </p:sp>
      <p:sp>
        <p:nvSpPr>
          <p:cNvPr id="85" name="TextBox 84">
            <a:extLst>
              <a:ext uri="{FF2B5EF4-FFF2-40B4-BE49-F238E27FC236}">
                <a16:creationId xmlns:a16="http://schemas.microsoft.com/office/drawing/2014/main" id="{A58E1BDC-71DA-8455-31E5-14036CAE70BA}"/>
              </a:ext>
            </a:extLst>
          </p:cNvPr>
          <p:cNvSpPr txBox="1"/>
          <p:nvPr/>
        </p:nvSpPr>
        <p:spPr>
          <a:xfrm>
            <a:off x="7228479" y="3810473"/>
            <a:ext cx="778032" cy="461665"/>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DemLo</a:t>
            </a:r>
            <a:r>
              <a:rPr lang="en-US" sz="800" dirty="0">
                <a:solidFill>
                  <a:schemeClr val="accent6"/>
                </a:solidFill>
              </a:rPr>
              <a:t>, HVDC, current policies</a:t>
            </a:r>
          </a:p>
        </p:txBody>
      </p:sp>
      <p:cxnSp>
        <p:nvCxnSpPr>
          <p:cNvPr id="88" name="Straight Connector 87">
            <a:extLst>
              <a:ext uri="{FF2B5EF4-FFF2-40B4-BE49-F238E27FC236}">
                <a16:creationId xmlns:a16="http://schemas.microsoft.com/office/drawing/2014/main" id="{D14C41AE-192C-6189-0C61-84D5E182886A}"/>
              </a:ext>
            </a:extLst>
          </p:cNvPr>
          <p:cNvCxnSpPr>
            <a:cxnSpLocks/>
          </p:cNvCxnSpPr>
          <p:nvPr/>
        </p:nvCxnSpPr>
        <p:spPr>
          <a:xfrm>
            <a:off x="7126477" y="4169300"/>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9" name="TextBox 88">
            <a:extLst>
              <a:ext uri="{FF2B5EF4-FFF2-40B4-BE49-F238E27FC236}">
                <a16:creationId xmlns:a16="http://schemas.microsoft.com/office/drawing/2014/main" id="{90AC5714-9273-E1B6-FBA3-EB8D0E1E1C2F}"/>
              </a:ext>
            </a:extLst>
          </p:cNvPr>
          <p:cNvSpPr txBox="1"/>
          <p:nvPr/>
        </p:nvSpPr>
        <p:spPr>
          <a:xfrm>
            <a:off x="8739986" y="3942311"/>
            <a:ext cx="585173" cy="707886"/>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DemMd</a:t>
            </a:r>
            <a:r>
              <a:rPr lang="en-US" sz="800" dirty="0">
                <a:solidFill>
                  <a:schemeClr val="accent6"/>
                </a:solidFill>
              </a:rPr>
              <a:t>, HVDC, 90% by 2035</a:t>
            </a:r>
          </a:p>
        </p:txBody>
      </p:sp>
      <p:cxnSp>
        <p:nvCxnSpPr>
          <p:cNvPr id="90" name="Straight Connector 89">
            <a:extLst>
              <a:ext uri="{FF2B5EF4-FFF2-40B4-BE49-F238E27FC236}">
                <a16:creationId xmlns:a16="http://schemas.microsoft.com/office/drawing/2014/main" id="{B9358F62-D0BA-9B1F-B8FB-3D0188318D56}"/>
              </a:ext>
            </a:extLst>
          </p:cNvPr>
          <p:cNvCxnSpPr>
            <a:cxnSpLocks/>
          </p:cNvCxnSpPr>
          <p:nvPr/>
        </p:nvCxnSpPr>
        <p:spPr>
          <a:xfrm>
            <a:off x="8665301" y="4280665"/>
            <a:ext cx="157724"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Connector 90">
            <a:extLst>
              <a:ext uri="{FF2B5EF4-FFF2-40B4-BE49-F238E27FC236}">
                <a16:creationId xmlns:a16="http://schemas.microsoft.com/office/drawing/2014/main" id="{A6C044CB-6252-C53E-9C3F-1C20D5AC0AEE}"/>
              </a:ext>
            </a:extLst>
          </p:cNvPr>
          <p:cNvCxnSpPr>
            <a:cxnSpLocks/>
          </p:cNvCxnSpPr>
          <p:nvPr/>
        </p:nvCxnSpPr>
        <p:spPr>
          <a:xfrm>
            <a:off x="9099024" y="4075514"/>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2" name="TextBox 91">
            <a:extLst>
              <a:ext uri="{FF2B5EF4-FFF2-40B4-BE49-F238E27FC236}">
                <a16:creationId xmlns:a16="http://schemas.microsoft.com/office/drawing/2014/main" id="{E7EDD913-F3A1-B8AA-71F7-AE1E1474967A}"/>
              </a:ext>
            </a:extLst>
          </p:cNvPr>
          <p:cNvSpPr txBox="1"/>
          <p:nvPr/>
        </p:nvSpPr>
        <p:spPr>
          <a:xfrm>
            <a:off x="10338165" y="4576806"/>
            <a:ext cx="817515" cy="338554"/>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DemHi</a:t>
            </a:r>
            <a:r>
              <a:rPr lang="en-US" sz="800" dirty="0">
                <a:solidFill>
                  <a:schemeClr val="accent6"/>
                </a:solidFill>
              </a:rPr>
              <a:t>, 90% by 2035</a:t>
            </a:r>
          </a:p>
        </p:txBody>
      </p:sp>
      <p:cxnSp>
        <p:nvCxnSpPr>
          <p:cNvPr id="93" name="Straight Connector 92">
            <a:extLst>
              <a:ext uri="{FF2B5EF4-FFF2-40B4-BE49-F238E27FC236}">
                <a16:creationId xmlns:a16="http://schemas.microsoft.com/office/drawing/2014/main" id="{32E76F14-8AB0-7B92-2B86-15FCD72FB130}"/>
              </a:ext>
            </a:extLst>
          </p:cNvPr>
          <p:cNvCxnSpPr>
            <a:cxnSpLocks/>
          </p:cNvCxnSpPr>
          <p:nvPr/>
        </p:nvCxnSpPr>
        <p:spPr>
          <a:xfrm>
            <a:off x="10263480" y="4676905"/>
            <a:ext cx="157724"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EED3F513-61ED-2DC8-A932-8AE30FC508C5}"/>
              </a:ext>
            </a:extLst>
          </p:cNvPr>
          <p:cNvCxnSpPr>
            <a:cxnSpLocks/>
          </p:cNvCxnSpPr>
          <p:nvPr/>
        </p:nvCxnSpPr>
        <p:spPr>
          <a:xfrm>
            <a:off x="10667547" y="4570764"/>
            <a:ext cx="157724"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5" name="Straight Connector 94">
            <a:extLst>
              <a:ext uri="{FF2B5EF4-FFF2-40B4-BE49-F238E27FC236}">
                <a16:creationId xmlns:a16="http://schemas.microsoft.com/office/drawing/2014/main" id="{85967AB3-E7FB-84C8-B985-58D6BCBBFB83}"/>
              </a:ext>
            </a:extLst>
          </p:cNvPr>
          <p:cNvCxnSpPr>
            <a:cxnSpLocks/>
          </p:cNvCxnSpPr>
          <p:nvPr/>
        </p:nvCxnSpPr>
        <p:spPr>
          <a:xfrm>
            <a:off x="10666309" y="4596954"/>
            <a:ext cx="0" cy="4341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AF63E111-7857-3496-F5A4-D763FA4E51F9}"/>
              </a:ext>
            </a:extLst>
          </p:cNvPr>
          <p:cNvCxnSpPr>
            <a:cxnSpLocks/>
          </p:cNvCxnSpPr>
          <p:nvPr/>
        </p:nvCxnSpPr>
        <p:spPr>
          <a:xfrm>
            <a:off x="10667547" y="4160852"/>
            <a:ext cx="48813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1" name="Straight Connector 100">
            <a:extLst>
              <a:ext uri="{FF2B5EF4-FFF2-40B4-BE49-F238E27FC236}">
                <a16:creationId xmlns:a16="http://schemas.microsoft.com/office/drawing/2014/main" id="{3999295D-A516-BD4C-5E71-FCE7DCB33AAE}"/>
              </a:ext>
            </a:extLst>
          </p:cNvPr>
          <p:cNvCxnSpPr>
            <a:cxnSpLocks/>
          </p:cNvCxnSpPr>
          <p:nvPr/>
        </p:nvCxnSpPr>
        <p:spPr>
          <a:xfrm>
            <a:off x="10005060" y="2973389"/>
            <a:ext cx="416144"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TextBox 101">
            <a:extLst>
              <a:ext uri="{FF2B5EF4-FFF2-40B4-BE49-F238E27FC236}">
                <a16:creationId xmlns:a16="http://schemas.microsoft.com/office/drawing/2014/main" id="{9447F7D9-84CE-6079-AA9D-40ADF0F2CD2A}"/>
              </a:ext>
            </a:extLst>
          </p:cNvPr>
          <p:cNvSpPr txBox="1"/>
          <p:nvPr/>
        </p:nvSpPr>
        <p:spPr>
          <a:xfrm>
            <a:off x="5577501" y="2338705"/>
            <a:ext cx="1485900" cy="276999"/>
          </a:xfrm>
          <a:prstGeom prst="rect">
            <a:avLst/>
          </a:prstGeom>
          <a:noFill/>
        </p:spPr>
        <p:txBody>
          <a:bodyPr wrap="square" rtlCol="0">
            <a:spAutoFit/>
          </a:bodyPr>
          <a:lstStyle/>
          <a:p>
            <a:pPr algn="ctr"/>
            <a:r>
              <a:rPr lang="en-US" sz="1200" b="1" dirty="0">
                <a:solidFill>
                  <a:schemeClr val="accent1"/>
                </a:solidFill>
              </a:rPr>
              <a:t>Non-decarb. drivers</a:t>
            </a:r>
          </a:p>
        </p:txBody>
      </p:sp>
      <p:sp>
        <p:nvSpPr>
          <p:cNvPr id="103" name="TextBox 102">
            <a:extLst>
              <a:ext uri="{FF2B5EF4-FFF2-40B4-BE49-F238E27FC236}">
                <a16:creationId xmlns:a16="http://schemas.microsoft.com/office/drawing/2014/main" id="{53C1FD41-B2B4-7E54-8666-D90E2201B437}"/>
              </a:ext>
            </a:extLst>
          </p:cNvPr>
          <p:cNvSpPr txBox="1"/>
          <p:nvPr/>
        </p:nvSpPr>
        <p:spPr>
          <a:xfrm>
            <a:off x="7579646" y="2338705"/>
            <a:ext cx="2118413" cy="276999"/>
          </a:xfrm>
          <a:prstGeom prst="rect">
            <a:avLst/>
          </a:prstGeom>
          <a:noFill/>
        </p:spPr>
        <p:txBody>
          <a:bodyPr wrap="square" rtlCol="0">
            <a:spAutoFit/>
          </a:bodyPr>
          <a:lstStyle/>
          <a:p>
            <a:pPr algn="ctr"/>
            <a:r>
              <a:rPr lang="en-US" sz="1200" b="1" dirty="0">
                <a:solidFill>
                  <a:schemeClr val="accent2"/>
                </a:solidFill>
              </a:rPr>
              <a:t>High-decarb., moderate-load</a:t>
            </a:r>
          </a:p>
        </p:txBody>
      </p:sp>
      <p:sp>
        <p:nvSpPr>
          <p:cNvPr id="105" name="TextBox 104">
            <a:extLst>
              <a:ext uri="{FF2B5EF4-FFF2-40B4-BE49-F238E27FC236}">
                <a16:creationId xmlns:a16="http://schemas.microsoft.com/office/drawing/2014/main" id="{E0AAD1FC-F6B7-F1E4-95FE-67DE74D6F0C5}"/>
              </a:ext>
            </a:extLst>
          </p:cNvPr>
          <p:cNvSpPr txBox="1"/>
          <p:nvPr/>
        </p:nvSpPr>
        <p:spPr>
          <a:xfrm>
            <a:off x="5657712" y="1977793"/>
            <a:ext cx="6415038" cy="369332"/>
          </a:xfrm>
          <a:prstGeom prst="rect">
            <a:avLst/>
          </a:prstGeom>
          <a:noFill/>
        </p:spPr>
        <p:txBody>
          <a:bodyPr wrap="square" rtlCol="0">
            <a:spAutoFit/>
          </a:bodyPr>
          <a:lstStyle/>
          <a:p>
            <a:pPr algn="ctr"/>
            <a:r>
              <a:rPr lang="en-US" b="1" dirty="0">
                <a:solidFill>
                  <a:schemeClr val="tx2"/>
                </a:solidFill>
              </a:rPr>
              <a:t>Estimated Range of New England–NY Transmission Needs (GW)</a:t>
            </a:r>
          </a:p>
        </p:txBody>
      </p:sp>
      <p:sp>
        <p:nvSpPr>
          <p:cNvPr id="106" name="TextBox 105">
            <a:extLst>
              <a:ext uri="{FF2B5EF4-FFF2-40B4-BE49-F238E27FC236}">
                <a16:creationId xmlns:a16="http://schemas.microsoft.com/office/drawing/2014/main" id="{9CAFDE65-4815-76F6-D55B-9C674F71F6B1}"/>
              </a:ext>
            </a:extLst>
          </p:cNvPr>
          <p:cNvSpPr txBox="1"/>
          <p:nvPr/>
        </p:nvSpPr>
        <p:spPr>
          <a:xfrm>
            <a:off x="9829266" y="2338705"/>
            <a:ext cx="2118413" cy="276999"/>
          </a:xfrm>
          <a:prstGeom prst="rect">
            <a:avLst/>
          </a:prstGeom>
          <a:noFill/>
        </p:spPr>
        <p:txBody>
          <a:bodyPr wrap="square" rtlCol="0">
            <a:spAutoFit/>
          </a:bodyPr>
          <a:lstStyle/>
          <a:p>
            <a:pPr algn="ctr"/>
            <a:r>
              <a:rPr lang="en-US" sz="1200" b="1" dirty="0">
                <a:solidFill>
                  <a:schemeClr val="accent3"/>
                </a:solidFill>
              </a:rPr>
              <a:t>High-decarb., high-load</a:t>
            </a:r>
          </a:p>
        </p:txBody>
      </p:sp>
      <p:sp>
        <p:nvSpPr>
          <p:cNvPr id="112" name="Slide Number Placeholder 1">
            <a:extLst>
              <a:ext uri="{FF2B5EF4-FFF2-40B4-BE49-F238E27FC236}">
                <a16:creationId xmlns:a16="http://schemas.microsoft.com/office/drawing/2014/main" id="{1D230D8A-F67D-E716-1281-4944291E0A0E}"/>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9</a:t>
            </a:fld>
            <a:endParaRPr lang="en-US" dirty="0"/>
          </a:p>
        </p:txBody>
      </p:sp>
      <p:sp>
        <p:nvSpPr>
          <p:cNvPr id="5" name="TextBox 4">
            <a:extLst>
              <a:ext uri="{FF2B5EF4-FFF2-40B4-BE49-F238E27FC236}">
                <a16:creationId xmlns:a16="http://schemas.microsoft.com/office/drawing/2014/main" id="{4B11A5A1-013C-4EAC-DE5C-9FDBAD59DAB5}"/>
              </a:ext>
            </a:extLst>
          </p:cNvPr>
          <p:cNvSpPr txBox="1"/>
          <p:nvPr/>
        </p:nvSpPr>
        <p:spPr>
          <a:xfrm>
            <a:off x="10747410" y="2608521"/>
            <a:ext cx="314796" cy="492443"/>
          </a:xfrm>
          <a:prstGeom prst="rect">
            <a:avLst/>
          </a:prstGeom>
          <a:solidFill>
            <a:schemeClr val="bg1">
              <a:alpha val="57000"/>
            </a:schemeClr>
          </a:solidFill>
        </p:spPr>
        <p:txBody>
          <a:bodyPr wrap="square" lIns="0" tIns="0" rIns="0" bIns="0" rtlCol="0">
            <a:spAutoFit/>
          </a:bodyPr>
          <a:lstStyle/>
          <a:p>
            <a:pPr algn="ctr"/>
            <a:r>
              <a:rPr lang="en-US" sz="800" dirty="0">
                <a:solidFill>
                  <a:schemeClr val="accent6"/>
                </a:solidFill>
              </a:rPr>
              <a:t>TNS </a:t>
            </a:r>
          </a:p>
          <a:p>
            <a:pPr algn="ctr"/>
            <a:r>
              <a:rPr lang="en-US" sz="800" dirty="0">
                <a:solidFill>
                  <a:schemeClr val="accent6"/>
                </a:solidFill>
              </a:rPr>
              <a:t>High/ </a:t>
            </a:r>
          </a:p>
          <a:p>
            <a:pPr algn="ctr"/>
            <a:r>
              <a:rPr lang="en-US" sz="800" dirty="0">
                <a:solidFill>
                  <a:schemeClr val="accent6"/>
                </a:solidFill>
              </a:rPr>
              <a:t>High </a:t>
            </a:r>
          </a:p>
          <a:p>
            <a:pPr algn="ctr"/>
            <a:r>
              <a:rPr lang="en-US" sz="800" dirty="0">
                <a:solidFill>
                  <a:schemeClr val="accent6"/>
                </a:solidFill>
              </a:rPr>
              <a:t>(2040)</a:t>
            </a:r>
          </a:p>
        </p:txBody>
      </p:sp>
      <p:sp>
        <p:nvSpPr>
          <p:cNvPr id="9" name="TextBox 8">
            <a:extLst>
              <a:ext uri="{FF2B5EF4-FFF2-40B4-BE49-F238E27FC236}">
                <a16:creationId xmlns:a16="http://schemas.microsoft.com/office/drawing/2014/main" id="{F4A90167-5272-0299-D405-1FB0823C7868}"/>
              </a:ext>
            </a:extLst>
          </p:cNvPr>
          <p:cNvSpPr txBox="1"/>
          <p:nvPr/>
        </p:nvSpPr>
        <p:spPr>
          <a:xfrm>
            <a:off x="11414465" y="2609400"/>
            <a:ext cx="368273" cy="492443"/>
          </a:xfrm>
          <a:prstGeom prst="rect">
            <a:avLst/>
          </a:prstGeom>
          <a:solidFill>
            <a:schemeClr val="bg1">
              <a:alpha val="57000"/>
            </a:schemeClr>
          </a:solidFill>
        </p:spPr>
        <p:txBody>
          <a:bodyPr wrap="square" lIns="0" tIns="0" rIns="0" bIns="0" rtlCol="0">
            <a:spAutoFit/>
          </a:bodyPr>
          <a:lstStyle/>
          <a:p>
            <a:pPr algn="ctr"/>
            <a:r>
              <a:rPr lang="en-US" sz="800" dirty="0">
                <a:solidFill>
                  <a:schemeClr val="accent6"/>
                </a:solidFill>
              </a:rPr>
              <a:t>NTPS </a:t>
            </a:r>
            <a:r>
              <a:rPr lang="en-US" sz="800" dirty="0" err="1">
                <a:solidFill>
                  <a:schemeClr val="accent6"/>
                </a:solidFill>
              </a:rPr>
              <a:t>DemHi</a:t>
            </a:r>
            <a:r>
              <a:rPr lang="en-US" sz="800" dirty="0">
                <a:solidFill>
                  <a:schemeClr val="accent6"/>
                </a:solidFill>
              </a:rPr>
              <a:t>, current policies</a:t>
            </a:r>
          </a:p>
        </p:txBody>
      </p:sp>
      <p:sp>
        <p:nvSpPr>
          <p:cNvPr id="18" name="TextBox 17">
            <a:extLst>
              <a:ext uri="{FF2B5EF4-FFF2-40B4-BE49-F238E27FC236}">
                <a16:creationId xmlns:a16="http://schemas.microsoft.com/office/drawing/2014/main" id="{1A509885-6805-85E7-A0CD-54D61EF5218D}"/>
              </a:ext>
            </a:extLst>
          </p:cNvPr>
          <p:cNvSpPr txBox="1"/>
          <p:nvPr/>
        </p:nvSpPr>
        <p:spPr>
          <a:xfrm>
            <a:off x="10067055" y="2993943"/>
            <a:ext cx="296145" cy="492443"/>
          </a:xfrm>
          <a:prstGeom prst="rect">
            <a:avLst/>
          </a:prstGeom>
          <a:solidFill>
            <a:schemeClr val="bg1">
              <a:alpha val="57000"/>
            </a:schemeClr>
          </a:solidFill>
        </p:spPr>
        <p:txBody>
          <a:bodyPr wrap="square" lIns="0" tIns="0" rIns="0" bIns="0" rtlCol="0">
            <a:spAutoFit/>
          </a:bodyPr>
          <a:lstStyle/>
          <a:p>
            <a:pPr algn="ctr"/>
            <a:r>
              <a:rPr lang="en-US" sz="800" dirty="0">
                <a:solidFill>
                  <a:schemeClr val="accent6"/>
                </a:solidFill>
              </a:rPr>
              <a:t>TNS, High/ High (2035)</a:t>
            </a:r>
          </a:p>
        </p:txBody>
      </p:sp>
      <p:sp>
        <p:nvSpPr>
          <p:cNvPr id="21" name="TextBox 20">
            <a:extLst>
              <a:ext uri="{FF2B5EF4-FFF2-40B4-BE49-F238E27FC236}">
                <a16:creationId xmlns:a16="http://schemas.microsoft.com/office/drawing/2014/main" id="{583334E2-D240-9579-A14E-822C393620A5}"/>
              </a:ext>
            </a:extLst>
          </p:cNvPr>
          <p:cNvSpPr txBox="1"/>
          <p:nvPr/>
        </p:nvSpPr>
        <p:spPr>
          <a:xfrm>
            <a:off x="10620337" y="3759507"/>
            <a:ext cx="585172" cy="369332"/>
          </a:xfrm>
          <a:prstGeom prst="rect">
            <a:avLst/>
          </a:prstGeom>
          <a:solidFill>
            <a:schemeClr val="bg1">
              <a:alpha val="57000"/>
            </a:schemeClr>
          </a:solidFill>
        </p:spPr>
        <p:txBody>
          <a:bodyPr wrap="square" lIns="0" tIns="0" rIns="0" bIns="0" rtlCol="0">
            <a:spAutoFit/>
          </a:bodyPr>
          <a:lstStyle/>
          <a:p>
            <a:r>
              <a:rPr lang="en-US" sz="800" dirty="0">
                <a:solidFill>
                  <a:schemeClr val="accent6"/>
                </a:solidFill>
              </a:rPr>
              <a:t>NTPS, </a:t>
            </a:r>
            <a:r>
              <a:rPr lang="en-US" sz="800" dirty="0" err="1">
                <a:solidFill>
                  <a:schemeClr val="accent6"/>
                </a:solidFill>
              </a:rPr>
              <a:t>DemHi</a:t>
            </a:r>
            <a:r>
              <a:rPr lang="en-US" sz="800" dirty="0">
                <a:solidFill>
                  <a:schemeClr val="accent6"/>
                </a:solidFill>
              </a:rPr>
              <a:t>,</a:t>
            </a:r>
          </a:p>
          <a:p>
            <a:r>
              <a:rPr lang="en-US" sz="800" dirty="0">
                <a:solidFill>
                  <a:schemeClr val="accent6"/>
                </a:solidFill>
              </a:rPr>
              <a:t>HVDC, 90% by 2035</a:t>
            </a:r>
          </a:p>
        </p:txBody>
      </p:sp>
    </p:spTree>
    <p:extLst>
      <p:ext uri="{BB962C8B-B14F-4D97-AF65-F5344CB8AC3E}">
        <p14:creationId xmlns:p14="http://schemas.microsoft.com/office/powerpoint/2010/main" val="420300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76DF2BE-69E7-DC24-F91A-2087BFD9DBA5}"/>
              </a:ext>
            </a:extLst>
          </p:cNvPr>
          <p:cNvPicPr>
            <a:picLocks noChangeAspect="1"/>
          </p:cNvPicPr>
          <p:nvPr/>
        </p:nvPicPr>
        <p:blipFill>
          <a:blip r:embed="rId2"/>
          <a:stretch>
            <a:fillRect/>
          </a:stretch>
        </p:blipFill>
        <p:spPr>
          <a:xfrm>
            <a:off x="5715693" y="3316618"/>
            <a:ext cx="2154874" cy="2503186"/>
          </a:xfrm>
          <a:prstGeom prst="rect">
            <a:avLst/>
          </a:prstGeom>
        </p:spPr>
      </p:pic>
      <p:pic>
        <p:nvPicPr>
          <p:cNvPr id="62" name="Picture 61">
            <a:extLst>
              <a:ext uri="{FF2B5EF4-FFF2-40B4-BE49-F238E27FC236}">
                <a16:creationId xmlns:a16="http://schemas.microsoft.com/office/drawing/2014/main" id="{E8D7F448-6119-86D6-806C-3EDB51EC726F}"/>
              </a:ext>
            </a:extLst>
          </p:cNvPr>
          <p:cNvPicPr>
            <a:picLocks noChangeAspect="1"/>
          </p:cNvPicPr>
          <p:nvPr/>
        </p:nvPicPr>
        <p:blipFill>
          <a:blip r:embed="rId3"/>
          <a:stretch>
            <a:fillRect/>
          </a:stretch>
        </p:blipFill>
        <p:spPr>
          <a:xfrm>
            <a:off x="7759324" y="3320468"/>
            <a:ext cx="2156101" cy="2503187"/>
          </a:xfrm>
          <a:prstGeom prst="rect">
            <a:avLst/>
          </a:prstGeom>
        </p:spPr>
      </p:pic>
      <p:pic>
        <p:nvPicPr>
          <p:cNvPr id="96" name="Picture 95">
            <a:extLst>
              <a:ext uri="{FF2B5EF4-FFF2-40B4-BE49-F238E27FC236}">
                <a16:creationId xmlns:a16="http://schemas.microsoft.com/office/drawing/2014/main" id="{C25F75D6-8539-88E7-70A6-0C7A434A4F95}"/>
              </a:ext>
            </a:extLst>
          </p:cNvPr>
          <p:cNvPicPr>
            <a:picLocks noChangeAspect="1"/>
          </p:cNvPicPr>
          <p:nvPr/>
        </p:nvPicPr>
        <p:blipFill>
          <a:blip r:embed="rId4"/>
          <a:stretch>
            <a:fillRect/>
          </a:stretch>
        </p:blipFill>
        <p:spPr>
          <a:xfrm>
            <a:off x="9812576" y="3320468"/>
            <a:ext cx="2157026" cy="2505686"/>
          </a:xfrm>
          <a:prstGeom prst="rect">
            <a:avLst/>
          </a:prstGeom>
        </p:spPr>
      </p:pic>
      <p:sp>
        <p:nvSpPr>
          <p:cNvPr id="86" name="Text Placeholder 3">
            <a:extLst>
              <a:ext uri="{FF2B5EF4-FFF2-40B4-BE49-F238E27FC236}">
                <a16:creationId xmlns:a16="http://schemas.microsoft.com/office/drawing/2014/main" id="{45A7C014-B010-CD03-D244-6432426A378B}"/>
              </a:ext>
            </a:extLst>
          </p:cNvPr>
          <p:cNvSpPr>
            <a:spLocks noGrp="1"/>
          </p:cNvSpPr>
          <p:nvPr>
            <p:ph type="body" sz="quarter" idx="16"/>
          </p:nvPr>
        </p:nvSpPr>
        <p:spPr>
          <a:xfrm>
            <a:off x="531246" y="1097584"/>
            <a:ext cx="11141472" cy="1106808"/>
          </a:xfrm>
          <a:noFill/>
        </p:spPr>
        <p:txBody>
          <a:bodyPr/>
          <a:lstStyle/>
          <a:p>
            <a:r>
              <a:rPr lang="en-US" sz="1800" dirty="0">
                <a:solidFill>
                  <a:schemeClr val="accent2">
                    <a:lumMod val="75000"/>
                  </a:schemeClr>
                </a:solidFill>
              </a:rPr>
              <a:t>Based on multiple independent studies, we estimate that at least </a:t>
            </a:r>
            <a:r>
              <a:rPr lang="en-US" sz="1800" b="1" dirty="0">
                <a:solidFill>
                  <a:schemeClr val="accent2">
                    <a:lumMod val="75000"/>
                  </a:schemeClr>
                </a:solidFill>
              </a:rPr>
              <a:t>5 GW </a:t>
            </a:r>
            <a:r>
              <a:rPr lang="en-US" sz="1800" dirty="0">
                <a:solidFill>
                  <a:schemeClr val="accent2">
                    <a:lumMod val="75000"/>
                  </a:schemeClr>
                </a:solidFill>
              </a:rPr>
              <a:t>additional transfer capability </a:t>
            </a:r>
            <a:r>
              <a:rPr lang="en-US" sz="1800" b="1" dirty="0">
                <a:solidFill>
                  <a:schemeClr val="accent2">
                    <a:lumMod val="75000"/>
                  </a:schemeClr>
                </a:solidFill>
              </a:rPr>
              <a:t>by 2050 </a:t>
            </a:r>
            <a:r>
              <a:rPr lang="en-US" sz="1800" dirty="0">
                <a:solidFill>
                  <a:schemeClr val="accent2">
                    <a:lumMod val="75000"/>
                  </a:schemeClr>
                </a:solidFill>
              </a:rPr>
              <a:t>between both </a:t>
            </a:r>
            <a:r>
              <a:rPr lang="en-US" sz="1800" b="1" dirty="0">
                <a:solidFill>
                  <a:schemeClr val="accent2">
                    <a:lumMod val="75000"/>
                  </a:schemeClr>
                </a:solidFill>
              </a:rPr>
              <a:t>New England and Quebec </a:t>
            </a:r>
            <a:r>
              <a:rPr lang="en-US" sz="1800" dirty="0">
                <a:solidFill>
                  <a:schemeClr val="accent2">
                    <a:lumMod val="75000"/>
                  </a:schemeClr>
                </a:solidFill>
              </a:rPr>
              <a:t>and </a:t>
            </a:r>
            <a:r>
              <a:rPr lang="en-US" sz="1800" b="1" dirty="0">
                <a:solidFill>
                  <a:schemeClr val="accent2">
                    <a:lumMod val="75000"/>
                  </a:schemeClr>
                </a:solidFill>
              </a:rPr>
              <a:t>New York and Quebec is low-regrets</a:t>
            </a:r>
            <a:r>
              <a:rPr lang="en-US" sz="1800" dirty="0">
                <a:solidFill>
                  <a:schemeClr val="accent2">
                    <a:lumMod val="75000"/>
                  </a:schemeClr>
                </a:solidFill>
              </a:rPr>
              <a:t>. When just considering reliability benefits, </a:t>
            </a:r>
            <a:r>
              <a:rPr lang="en-US" sz="1800" b="1" dirty="0">
                <a:solidFill>
                  <a:schemeClr val="accent2">
                    <a:lumMod val="75000"/>
                  </a:schemeClr>
                </a:solidFill>
              </a:rPr>
              <a:t>1.9 GW between New York and Quebec by 2033 is low-regrets</a:t>
            </a:r>
            <a:endParaRPr lang="en-US" sz="1800" dirty="0">
              <a:solidFill>
                <a:schemeClr val="accent2">
                  <a:lumMod val="75000"/>
                </a:schemeClr>
              </a:solidFill>
            </a:endParaRPr>
          </a:p>
          <a:p>
            <a:endParaRPr lang="en-US" sz="1800" dirty="0"/>
          </a:p>
        </p:txBody>
      </p:sp>
      <p:sp>
        <p:nvSpPr>
          <p:cNvPr id="6" name="Title 5">
            <a:extLst>
              <a:ext uri="{FF2B5EF4-FFF2-40B4-BE49-F238E27FC236}">
                <a16:creationId xmlns:a16="http://schemas.microsoft.com/office/drawing/2014/main" id="{DE5FF3E9-4375-8D32-3682-8BF6C39E1FD5}"/>
              </a:ext>
            </a:extLst>
          </p:cNvPr>
          <p:cNvSpPr>
            <a:spLocks noGrp="1"/>
          </p:cNvSpPr>
          <p:nvPr>
            <p:ph type="title"/>
          </p:nvPr>
        </p:nvSpPr>
        <p:spPr>
          <a:xfrm>
            <a:off x="508000" y="112512"/>
            <a:ext cx="10231535" cy="955712"/>
          </a:xfrm>
        </p:spPr>
        <p:txBody>
          <a:bodyPr/>
          <a:lstStyle/>
          <a:p>
            <a:r>
              <a:rPr lang="en-US" sz="2800" b="1" u="sng" dirty="0"/>
              <a:t>Canada</a:t>
            </a:r>
            <a:r>
              <a:rPr lang="en-US" sz="2800" b="1" dirty="0"/>
              <a:t>: Significant expansion between the Northeast and Quebec is valuable long-term, and near-term for reliability in New York</a:t>
            </a:r>
          </a:p>
        </p:txBody>
      </p:sp>
      <p:sp>
        <p:nvSpPr>
          <p:cNvPr id="34" name="TextBox 33">
            <a:extLst>
              <a:ext uri="{FF2B5EF4-FFF2-40B4-BE49-F238E27FC236}">
                <a16:creationId xmlns:a16="http://schemas.microsoft.com/office/drawing/2014/main" id="{673C2A4D-07A5-31C3-11B1-7CED8AB5E892}"/>
              </a:ext>
            </a:extLst>
          </p:cNvPr>
          <p:cNvSpPr txBox="1"/>
          <p:nvPr/>
        </p:nvSpPr>
        <p:spPr>
          <a:xfrm>
            <a:off x="5657711" y="5779269"/>
            <a:ext cx="6415038" cy="577081"/>
          </a:xfrm>
          <a:prstGeom prst="rect">
            <a:avLst/>
          </a:prstGeom>
          <a:noFill/>
        </p:spPr>
        <p:txBody>
          <a:bodyPr wrap="square" rtlCol="0">
            <a:spAutoFit/>
          </a:bodyPr>
          <a:lstStyle/>
          <a:p>
            <a:r>
              <a:rPr lang="en-US" sz="1050" b="1" dirty="0">
                <a:solidFill>
                  <a:schemeClr val="tx2"/>
                </a:solidFill>
              </a:rPr>
              <a:t>Notes:</a:t>
            </a:r>
            <a:r>
              <a:rPr lang="en-US" sz="1050" dirty="0">
                <a:solidFill>
                  <a:schemeClr val="tx2"/>
                </a:solidFill>
              </a:rPr>
              <a:t> Ranges above cover transfer capability needs reported in the NERC ITCS (2033 only), the MIT CEEPR study (2050 only) and the MA Decarbonization Pathways study (2050 only). Annotations indicate noteworthy scenarios from these studies. </a:t>
            </a:r>
            <a:endParaRPr lang="en-US" sz="1050" b="1" dirty="0">
              <a:solidFill>
                <a:schemeClr val="tx2"/>
              </a:solidFill>
            </a:endParaRPr>
          </a:p>
        </p:txBody>
      </p:sp>
      <p:sp>
        <p:nvSpPr>
          <p:cNvPr id="87" name="Text Placeholder 3">
            <a:extLst>
              <a:ext uri="{FF2B5EF4-FFF2-40B4-BE49-F238E27FC236}">
                <a16:creationId xmlns:a16="http://schemas.microsoft.com/office/drawing/2014/main" id="{4E3EE828-45D3-A1D4-C887-9C443F16FB40}"/>
              </a:ext>
            </a:extLst>
          </p:cNvPr>
          <p:cNvSpPr txBox="1">
            <a:spLocks/>
          </p:cNvSpPr>
          <p:nvPr/>
        </p:nvSpPr>
        <p:spPr>
          <a:xfrm>
            <a:off x="507999" y="2511456"/>
            <a:ext cx="5248979" cy="3788603"/>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400" dirty="0"/>
              <a:t>Needs are greater (up to 7 GW) in higher renewables/low thermal generation futures</a:t>
            </a:r>
          </a:p>
          <a:p>
            <a:pPr lvl="2"/>
            <a:r>
              <a:rPr lang="en-US" sz="1400" dirty="0"/>
              <a:t>Value is derived from operating lines </a:t>
            </a:r>
            <a:r>
              <a:rPr lang="en-US" sz="1400" b="1" dirty="0"/>
              <a:t>bidirectionally</a:t>
            </a:r>
            <a:r>
              <a:rPr lang="en-US" sz="1400" dirty="0"/>
              <a:t> to balance Northeast renewables</a:t>
            </a:r>
          </a:p>
          <a:p>
            <a:pPr lvl="1"/>
            <a:r>
              <a:rPr lang="en-US" sz="1600" dirty="0"/>
              <a:t>The MA Decarbonization Pathways study found a moderate need between </a:t>
            </a:r>
            <a:r>
              <a:rPr lang="en-US" sz="1600" b="1" dirty="0"/>
              <a:t>New England–New Brunswick</a:t>
            </a:r>
            <a:r>
              <a:rPr lang="en-US" sz="1600" dirty="0"/>
              <a:t> between 0–0.8 GW by 2050, scaling to 2.7 GW in a future with no new gas generation</a:t>
            </a:r>
          </a:p>
          <a:p>
            <a:pPr>
              <a:spcBef>
                <a:spcPts val="600"/>
              </a:spcBef>
            </a:pPr>
            <a:r>
              <a:rPr lang="en-US" sz="1800" b="1" dirty="0">
                <a:solidFill>
                  <a:schemeClr val="accent2">
                    <a:lumMod val="75000"/>
                  </a:schemeClr>
                </a:solidFill>
              </a:rPr>
              <a:t>NERC study demonstrates near-term reliability need</a:t>
            </a:r>
            <a:endParaRPr lang="en-US" sz="1800" dirty="0">
              <a:solidFill>
                <a:schemeClr val="accent2">
                  <a:lumMod val="75000"/>
                </a:schemeClr>
              </a:solidFill>
            </a:endParaRPr>
          </a:p>
          <a:p>
            <a:pPr lvl="1"/>
            <a:r>
              <a:rPr lang="en-US" sz="1600" b="1" dirty="0"/>
              <a:t>0.4 GW between NE–QC, 1.9 GW between NY–QC, </a:t>
            </a:r>
            <a:br>
              <a:rPr lang="en-US" sz="1600" b="1" dirty="0"/>
            </a:br>
            <a:r>
              <a:rPr lang="en-US" sz="1600" b="1" dirty="0"/>
              <a:t>0.3 GW between NE–Maritimes </a:t>
            </a:r>
          </a:p>
          <a:p>
            <a:pPr lvl="1"/>
            <a:r>
              <a:rPr lang="en-US" sz="1600" dirty="0"/>
              <a:t>These figures consider resource adequacy only, and are therefore </a:t>
            </a:r>
            <a:r>
              <a:rPr lang="en-US" sz="1600" b="1" dirty="0"/>
              <a:t>conservative estimates that do not consider economic or public policy benefits of further expansion</a:t>
            </a:r>
            <a:endParaRPr lang="en-US" sz="1600" dirty="0"/>
          </a:p>
        </p:txBody>
      </p:sp>
      <p:sp>
        <p:nvSpPr>
          <p:cNvPr id="105" name="TextBox 104">
            <a:extLst>
              <a:ext uri="{FF2B5EF4-FFF2-40B4-BE49-F238E27FC236}">
                <a16:creationId xmlns:a16="http://schemas.microsoft.com/office/drawing/2014/main" id="{E0AAD1FC-F6B7-F1E4-95FE-67DE74D6F0C5}"/>
              </a:ext>
            </a:extLst>
          </p:cNvPr>
          <p:cNvSpPr txBox="1"/>
          <p:nvPr/>
        </p:nvSpPr>
        <p:spPr>
          <a:xfrm>
            <a:off x="5657712" y="2800519"/>
            <a:ext cx="6415038" cy="369332"/>
          </a:xfrm>
          <a:prstGeom prst="rect">
            <a:avLst/>
          </a:prstGeom>
          <a:noFill/>
        </p:spPr>
        <p:txBody>
          <a:bodyPr wrap="square" rtlCol="0">
            <a:spAutoFit/>
          </a:bodyPr>
          <a:lstStyle/>
          <a:p>
            <a:pPr algn="ctr"/>
            <a:r>
              <a:rPr lang="en-US" b="1" dirty="0">
                <a:solidFill>
                  <a:schemeClr val="tx2"/>
                </a:solidFill>
              </a:rPr>
              <a:t>Estimated Range of Northeast–Canada Transmission Needs (GW)</a:t>
            </a:r>
          </a:p>
        </p:txBody>
      </p:sp>
      <p:sp>
        <p:nvSpPr>
          <p:cNvPr id="112" name="Slide Number Placeholder 1">
            <a:extLst>
              <a:ext uri="{FF2B5EF4-FFF2-40B4-BE49-F238E27FC236}">
                <a16:creationId xmlns:a16="http://schemas.microsoft.com/office/drawing/2014/main" id="{1D230D8A-F67D-E716-1281-4944291E0A0E}"/>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10</a:t>
            </a:fld>
            <a:endParaRPr lang="en-US" dirty="0"/>
          </a:p>
        </p:txBody>
      </p:sp>
      <p:sp>
        <p:nvSpPr>
          <p:cNvPr id="106" name="TextBox 105">
            <a:extLst>
              <a:ext uri="{FF2B5EF4-FFF2-40B4-BE49-F238E27FC236}">
                <a16:creationId xmlns:a16="http://schemas.microsoft.com/office/drawing/2014/main" id="{9CAFDE65-4815-76F6-D55B-9C674F71F6B1}"/>
              </a:ext>
            </a:extLst>
          </p:cNvPr>
          <p:cNvSpPr txBox="1"/>
          <p:nvPr/>
        </p:nvSpPr>
        <p:spPr>
          <a:xfrm>
            <a:off x="9940128" y="3154066"/>
            <a:ext cx="2118413" cy="276999"/>
          </a:xfrm>
          <a:prstGeom prst="rect">
            <a:avLst/>
          </a:prstGeom>
          <a:noFill/>
        </p:spPr>
        <p:txBody>
          <a:bodyPr wrap="square" rtlCol="0">
            <a:spAutoFit/>
          </a:bodyPr>
          <a:lstStyle/>
          <a:p>
            <a:pPr algn="ctr"/>
            <a:r>
              <a:rPr lang="en-US" sz="1200" b="1" dirty="0">
                <a:solidFill>
                  <a:schemeClr val="tx2"/>
                </a:solidFill>
              </a:rPr>
              <a:t>New England–Maritimes </a:t>
            </a:r>
          </a:p>
        </p:txBody>
      </p:sp>
      <p:sp>
        <p:nvSpPr>
          <p:cNvPr id="103" name="TextBox 102">
            <a:extLst>
              <a:ext uri="{FF2B5EF4-FFF2-40B4-BE49-F238E27FC236}">
                <a16:creationId xmlns:a16="http://schemas.microsoft.com/office/drawing/2014/main" id="{53C1FD41-B2B4-7E54-8666-D90E2201B437}"/>
              </a:ext>
            </a:extLst>
          </p:cNvPr>
          <p:cNvSpPr txBox="1"/>
          <p:nvPr/>
        </p:nvSpPr>
        <p:spPr>
          <a:xfrm>
            <a:off x="7841468" y="3154065"/>
            <a:ext cx="2031134" cy="276999"/>
          </a:xfrm>
          <a:prstGeom prst="rect">
            <a:avLst/>
          </a:prstGeom>
          <a:noFill/>
        </p:spPr>
        <p:txBody>
          <a:bodyPr wrap="square" rtlCol="0">
            <a:spAutoFit/>
          </a:bodyPr>
          <a:lstStyle/>
          <a:p>
            <a:pPr algn="ctr"/>
            <a:r>
              <a:rPr lang="en-US" sz="1200" b="1" dirty="0">
                <a:solidFill>
                  <a:schemeClr val="tx2"/>
                </a:solidFill>
              </a:rPr>
              <a:t>New York–Quebec </a:t>
            </a:r>
          </a:p>
        </p:txBody>
      </p:sp>
      <p:sp>
        <p:nvSpPr>
          <p:cNvPr id="42" name="TextBox 41">
            <a:extLst>
              <a:ext uri="{FF2B5EF4-FFF2-40B4-BE49-F238E27FC236}">
                <a16:creationId xmlns:a16="http://schemas.microsoft.com/office/drawing/2014/main" id="{8F83F80F-1AA9-3DCB-7364-99EE2F861653}"/>
              </a:ext>
            </a:extLst>
          </p:cNvPr>
          <p:cNvSpPr txBox="1"/>
          <p:nvPr/>
        </p:nvSpPr>
        <p:spPr>
          <a:xfrm>
            <a:off x="8131259" y="4747310"/>
            <a:ext cx="994185" cy="369332"/>
          </a:xfrm>
          <a:prstGeom prst="rect">
            <a:avLst/>
          </a:prstGeom>
          <a:noFill/>
        </p:spPr>
        <p:txBody>
          <a:bodyPr wrap="square" rtlCol="0">
            <a:spAutoFit/>
          </a:bodyPr>
          <a:lstStyle/>
          <a:p>
            <a:r>
              <a:rPr lang="en-US" sz="900" dirty="0">
                <a:solidFill>
                  <a:schemeClr val="accent1">
                    <a:lumMod val="60000"/>
                    <a:lumOff val="40000"/>
                  </a:schemeClr>
                </a:solidFill>
              </a:rPr>
              <a:t>NERC ITCS (reliability only)</a:t>
            </a:r>
          </a:p>
        </p:txBody>
      </p:sp>
      <p:sp>
        <p:nvSpPr>
          <p:cNvPr id="45" name="TextBox 44">
            <a:extLst>
              <a:ext uri="{FF2B5EF4-FFF2-40B4-BE49-F238E27FC236}">
                <a16:creationId xmlns:a16="http://schemas.microsoft.com/office/drawing/2014/main" id="{12B28C63-112D-15F7-FFB3-AC3C07BB0D6A}"/>
              </a:ext>
            </a:extLst>
          </p:cNvPr>
          <p:cNvSpPr txBox="1"/>
          <p:nvPr/>
        </p:nvSpPr>
        <p:spPr>
          <a:xfrm>
            <a:off x="10151101" y="5102872"/>
            <a:ext cx="994185" cy="369332"/>
          </a:xfrm>
          <a:prstGeom prst="rect">
            <a:avLst/>
          </a:prstGeom>
          <a:noFill/>
        </p:spPr>
        <p:txBody>
          <a:bodyPr wrap="square" rtlCol="0">
            <a:spAutoFit/>
          </a:bodyPr>
          <a:lstStyle/>
          <a:p>
            <a:r>
              <a:rPr lang="en-US" sz="900" dirty="0">
                <a:solidFill>
                  <a:schemeClr val="accent1">
                    <a:lumMod val="60000"/>
                    <a:lumOff val="40000"/>
                  </a:schemeClr>
                </a:solidFill>
              </a:rPr>
              <a:t>NERC ITCS (reliability only)</a:t>
            </a:r>
          </a:p>
        </p:txBody>
      </p:sp>
      <p:sp>
        <p:nvSpPr>
          <p:cNvPr id="49" name="TextBox 48">
            <a:extLst>
              <a:ext uri="{FF2B5EF4-FFF2-40B4-BE49-F238E27FC236}">
                <a16:creationId xmlns:a16="http://schemas.microsoft.com/office/drawing/2014/main" id="{C002D2A0-A03F-F0F2-72E7-07401B7CB305}"/>
              </a:ext>
            </a:extLst>
          </p:cNvPr>
          <p:cNvSpPr txBox="1"/>
          <p:nvPr/>
        </p:nvSpPr>
        <p:spPr>
          <a:xfrm>
            <a:off x="8952379" y="4664308"/>
            <a:ext cx="828472" cy="215444"/>
          </a:xfrm>
          <a:prstGeom prst="rect">
            <a:avLst/>
          </a:prstGeom>
          <a:noFill/>
        </p:spPr>
        <p:txBody>
          <a:bodyPr wrap="square" rtlCol="0">
            <a:spAutoFit/>
          </a:bodyPr>
          <a:lstStyle/>
          <a:p>
            <a:pPr algn="ctr"/>
            <a:r>
              <a:rPr lang="en-US" sz="800" dirty="0">
                <a:solidFill>
                  <a:schemeClr val="accent6"/>
                </a:solidFill>
              </a:rPr>
              <a:t>MIT CEEPR</a:t>
            </a:r>
          </a:p>
        </p:txBody>
      </p:sp>
      <p:sp>
        <p:nvSpPr>
          <p:cNvPr id="54" name="TextBox 53">
            <a:extLst>
              <a:ext uri="{FF2B5EF4-FFF2-40B4-BE49-F238E27FC236}">
                <a16:creationId xmlns:a16="http://schemas.microsoft.com/office/drawing/2014/main" id="{0694060A-D4D8-B97D-CD9D-ACB257BEEB86}"/>
              </a:ext>
            </a:extLst>
          </p:cNvPr>
          <p:cNvSpPr txBox="1"/>
          <p:nvPr/>
        </p:nvSpPr>
        <p:spPr>
          <a:xfrm>
            <a:off x="8077200" y="4493605"/>
            <a:ext cx="1086319" cy="215444"/>
          </a:xfrm>
          <a:prstGeom prst="rect">
            <a:avLst/>
          </a:prstGeom>
          <a:noFill/>
        </p:spPr>
        <p:txBody>
          <a:bodyPr wrap="square" rtlCol="0">
            <a:spAutoFit/>
          </a:bodyPr>
          <a:lstStyle/>
          <a:p>
            <a:pPr algn="r"/>
            <a:r>
              <a:rPr lang="en-US" sz="800" dirty="0">
                <a:solidFill>
                  <a:schemeClr val="accent6"/>
                </a:solidFill>
              </a:rPr>
              <a:t>baseline</a:t>
            </a:r>
          </a:p>
        </p:txBody>
      </p:sp>
      <p:cxnSp>
        <p:nvCxnSpPr>
          <p:cNvPr id="58" name="Straight Connector 57">
            <a:extLst>
              <a:ext uri="{FF2B5EF4-FFF2-40B4-BE49-F238E27FC236}">
                <a16:creationId xmlns:a16="http://schemas.microsoft.com/office/drawing/2014/main" id="{3BFF0BFC-6B07-DC4B-41A9-4D5DF47BFC1C}"/>
              </a:ext>
            </a:extLst>
          </p:cNvPr>
          <p:cNvCxnSpPr>
            <a:cxnSpLocks/>
          </p:cNvCxnSpPr>
          <p:nvPr/>
        </p:nvCxnSpPr>
        <p:spPr>
          <a:xfrm>
            <a:off x="11535655" y="5521454"/>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0A851306-1572-226E-351A-CC0E21A910A7}"/>
              </a:ext>
            </a:extLst>
          </p:cNvPr>
          <p:cNvSpPr txBox="1"/>
          <p:nvPr/>
        </p:nvSpPr>
        <p:spPr>
          <a:xfrm>
            <a:off x="7917920" y="3867396"/>
            <a:ext cx="1239249" cy="338554"/>
          </a:xfrm>
          <a:prstGeom prst="rect">
            <a:avLst/>
          </a:prstGeom>
          <a:noFill/>
        </p:spPr>
        <p:txBody>
          <a:bodyPr wrap="square" rtlCol="0">
            <a:spAutoFit/>
          </a:bodyPr>
          <a:lstStyle/>
          <a:p>
            <a:pPr algn="r"/>
            <a:r>
              <a:rPr lang="en-US" sz="800" dirty="0">
                <a:solidFill>
                  <a:schemeClr val="accent6"/>
                </a:solidFill>
              </a:rPr>
              <a:t>MA Decarb.:</a:t>
            </a:r>
          </a:p>
          <a:p>
            <a:pPr algn="r"/>
            <a:r>
              <a:rPr lang="en-US" sz="800" dirty="0">
                <a:solidFill>
                  <a:schemeClr val="accent6"/>
                </a:solidFill>
              </a:rPr>
              <a:t>no new gas, limited eff.</a:t>
            </a:r>
          </a:p>
        </p:txBody>
      </p:sp>
      <p:cxnSp>
        <p:nvCxnSpPr>
          <p:cNvPr id="60" name="Straight Connector 59">
            <a:extLst>
              <a:ext uri="{FF2B5EF4-FFF2-40B4-BE49-F238E27FC236}">
                <a16:creationId xmlns:a16="http://schemas.microsoft.com/office/drawing/2014/main" id="{C55E6170-3D2F-D431-118E-15F6CECD464B}"/>
              </a:ext>
            </a:extLst>
          </p:cNvPr>
          <p:cNvCxnSpPr>
            <a:cxnSpLocks/>
          </p:cNvCxnSpPr>
          <p:nvPr/>
        </p:nvCxnSpPr>
        <p:spPr>
          <a:xfrm>
            <a:off x="9090905" y="4111609"/>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05253054-6638-053B-DC11-D88C8834C813}"/>
              </a:ext>
            </a:extLst>
          </p:cNvPr>
          <p:cNvSpPr txBox="1"/>
          <p:nvPr/>
        </p:nvSpPr>
        <p:spPr>
          <a:xfrm>
            <a:off x="11648901" y="5356982"/>
            <a:ext cx="613652" cy="338554"/>
          </a:xfrm>
          <a:prstGeom prst="rect">
            <a:avLst/>
          </a:prstGeom>
          <a:noFill/>
        </p:spPr>
        <p:txBody>
          <a:bodyPr wrap="square" rtlCol="0">
            <a:spAutoFit/>
          </a:bodyPr>
          <a:lstStyle/>
          <a:p>
            <a:r>
              <a:rPr lang="en-US" sz="800" dirty="0">
                <a:solidFill>
                  <a:schemeClr val="accent6"/>
                </a:solidFill>
              </a:rPr>
              <a:t>baseline, low elec.</a:t>
            </a:r>
          </a:p>
        </p:txBody>
      </p:sp>
      <p:sp>
        <p:nvSpPr>
          <p:cNvPr id="66" name="TextBox 65">
            <a:extLst>
              <a:ext uri="{FF2B5EF4-FFF2-40B4-BE49-F238E27FC236}">
                <a16:creationId xmlns:a16="http://schemas.microsoft.com/office/drawing/2014/main" id="{B52794D7-48A1-78BD-7FA6-81B305675BF5}"/>
              </a:ext>
            </a:extLst>
          </p:cNvPr>
          <p:cNvSpPr txBox="1"/>
          <p:nvPr/>
        </p:nvSpPr>
        <p:spPr>
          <a:xfrm>
            <a:off x="11005246" y="4653935"/>
            <a:ext cx="815105" cy="338554"/>
          </a:xfrm>
          <a:prstGeom prst="rect">
            <a:avLst/>
          </a:prstGeom>
          <a:noFill/>
        </p:spPr>
        <p:txBody>
          <a:bodyPr wrap="square" rtlCol="0">
            <a:spAutoFit/>
          </a:bodyPr>
          <a:lstStyle/>
          <a:p>
            <a:pPr algn="ctr"/>
            <a:r>
              <a:rPr lang="en-US" sz="800" dirty="0">
                <a:solidFill>
                  <a:schemeClr val="accent6"/>
                </a:solidFill>
              </a:rPr>
              <a:t>MA Decarb.: no new gas</a:t>
            </a:r>
          </a:p>
        </p:txBody>
      </p:sp>
      <p:cxnSp>
        <p:nvCxnSpPr>
          <p:cNvPr id="67" name="Straight Connector 66">
            <a:extLst>
              <a:ext uri="{FF2B5EF4-FFF2-40B4-BE49-F238E27FC236}">
                <a16:creationId xmlns:a16="http://schemas.microsoft.com/office/drawing/2014/main" id="{3F03287F-9419-AE07-5921-D79C9A310299}"/>
              </a:ext>
            </a:extLst>
          </p:cNvPr>
          <p:cNvCxnSpPr>
            <a:cxnSpLocks/>
          </p:cNvCxnSpPr>
          <p:nvPr/>
        </p:nvCxnSpPr>
        <p:spPr>
          <a:xfrm>
            <a:off x="9091698" y="4613404"/>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a16="http://schemas.microsoft.com/office/drawing/2014/main" id="{6681D55F-733F-B225-42A4-AD260AF5F944}"/>
              </a:ext>
            </a:extLst>
          </p:cNvPr>
          <p:cNvCxnSpPr>
            <a:cxnSpLocks/>
          </p:cNvCxnSpPr>
          <p:nvPr/>
        </p:nvCxnSpPr>
        <p:spPr>
          <a:xfrm>
            <a:off x="11134618" y="4970383"/>
            <a:ext cx="59383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1" name="Straight Connector 110">
            <a:extLst>
              <a:ext uri="{FF2B5EF4-FFF2-40B4-BE49-F238E27FC236}">
                <a16:creationId xmlns:a16="http://schemas.microsoft.com/office/drawing/2014/main" id="{D3072A9E-89B9-6D3C-DB88-3942E9721E13}"/>
              </a:ext>
            </a:extLst>
          </p:cNvPr>
          <p:cNvCxnSpPr>
            <a:cxnSpLocks/>
          </p:cNvCxnSpPr>
          <p:nvPr/>
        </p:nvCxnSpPr>
        <p:spPr>
          <a:xfrm>
            <a:off x="9091613" y="4691019"/>
            <a:ext cx="51673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6" name="TextBox 115">
            <a:extLst>
              <a:ext uri="{FF2B5EF4-FFF2-40B4-BE49-F238E27FC236}">
                <a16:creationId xmlns:a16="http://schemas.microsoft.com/office/drawing/2014/main" id="{AFD6F963-83DD-9974-E999-AA2E798651EB}"/>
              </a:ext>
            </a:extLst>
          </p:cNvPr>
          <p:cNvSpPr txBox="1"/>
          <p:nvPr/>
        </p:nvSpPr>
        <p:spPr>
          <a:xfrm>
            <a:off x="8077200" y="4242281"/>
            <a:ext cx="1086319" cy="215444"/>
          </a:xfrm>
          <a:prstGeom prst="rect">
            <a:avLst/>
          </a:prstGeom>
          <a:noFill/>
        </p:spPr>
        <p:txBody>
          <a:bodyPr wrap="square" rtlCol="0">
            <a:spAutoFit/>
          </a:bodyPr>
          <a:lstStyle/>
          <a:p>
            <a:pPr algn="r"/>
            <a:r>
              <a:rPr lang="en-US" sz="800" dirty="0">
                <a:solidFill>
                  <a:schemeClr val="accent6"/>
                </a:solidFill>
              </a:rPr>
              <a:t>low electrification</a:t>
            </a:r>
          </a:p>
        </p:txBody>
      </p:sp>
      <p:cxnSp>
        <p:nvCxnSpPr>
          <p:cNvPr id="117" name="Straight Connector 116">
            <a:extLst>
              <a:ext uri="{FF2B5EF4-FFF2-40B4-BE49-F238E27FC236}">
                <a16:creationId xmlns:a16="http://schemas.microsoft.com/office/drawing/2014/main" id="{A9811CE0-B331-A7F9-6B0F-FEEB0A85114C}"/>
              </a:ext>
            </a:extLst>
          </p:cNvPr>
          <p:cNvCxnSpPr>
            <a:cxnSpLocks/>
          </p:cNvCxnSpPr>
          <p:nvPr/>
        </p:nvCxnSpPr>
        <p:spPr>
          <a:xfrm>
            <a:off x="9091698" y="4362080"/>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1" name="TextBox 120">
            <a:extLst>
              <a:ext uri="{FF2B5EF4-FFF2-40B4-BE49-F238E27FC236}">
                <a16:creationId xmlns:a16="http://schemas.microsoft.com/office/drawing/2014/main" id="{5BDD8200-8550-32DD-FC33-ABD86FDED71F}"/>
              </a:ext>
            </a:extLst>
          </p:cNvPr>
          <p:cNvSpPr txBox="1"/>
          <p:nvPr/>
        </p:nvSpPr>
        <p:spPr>
          <a:xfrm>
            <a:off x="416944" y="2094817"/>
            <a:ext cx="8673961" cy="584775"/>
          </a:xfrm>
          <a:prstGeom prst="rect">
            <a:avLst/>
          </a:prstGeom>
          <a:noFill/>
        </p:spPr>
        <p:txBody>
          <a:bodyPr wrap="square">
            <a:spAutoFit/>
          </a:bodyPr>
          <a:lstStyle/>
          <a:p>
            <a:pPr marL="346075" marR="0" lvl="1" indent="-234950" fontAlgn="auto">
              <a:lnSpc>
                <a:spcPct val="100000"/>
              </a:lnSpc>
              <a:spcBef>
                <a:spcPts val="600"/>
              </a:spcBef>
              <a:spcAft>
                <a:spcPts val="0"/>
              </a:spcAft>
              <a:buClr>
                <a:schemeClr val="accent2"/>
              </a:buClr>
              <a:buSzPct val="90000"/>
              <a:buFont typeface="Wingdings 2" panose="05020102010507070707" pitchFamily="18" charset="2"/>
              <a:buChar char=""/>
              <a:tabLst/>
              <a:defRPr/>
            </a:pPr>
            <a:r>
              <a:rPr lang="en-US" sz="1600" dirty="0"/>
              <a:t>While fewer studies considered transmission expansion to Canada, long-term (2050) studies show consistent value in significant expansion between Quebec and both New England and New York</a:t>
            </a:r>
          </a:p>
        </p:txBody>
      </p:sp>
      <p:sp>
        <p:nvSpPr>
          <p:cNvPr id="10" name="TextBox 9">
            <a:extLst>
              <a:ext uri="{FF2B5EF4-FFF2-40B4-BE49-F238E27FC236}">
                <a16:creationId xmlns:a16="http://schemas.microsoft.com/office/drawing/2014/main" id="{3E8E8858-F18A-1726-301F-5EBCA827981C}"/>
              </a:ext>
            </a:extLst>
          </p:cNvPr>
          <p:cNvSpPr txBox="1"/>
          <p:nvPr/>
        </p:nvSpPr>
        <p:spPr>
          <a:xfrm>
            <a:off x="6100219" y="5046210"/>
            <a:ext cx="994185" cy="369332"/>
          </a:xfrm>
          <a:prstGeom prst="rect">
            <a:avLst/>
          </a:prstGeom>
          <a:noFill/>
        </p:spPr>
        <p:txBody>
          <a:bodyPr wrap="square" rtlCol="0">
            <a:spAutoFit/>
          </a:bodyPr>
          <a:lstStyle/>
          <a:p>
            <a:r>
              <a:rPr lang="en-US" sz="900" dirty="0">
                <a:solidFill>
                  <a:schemeClr val="accent1">
                    <a:lumMod val="60000"/>
                    <a:lumOff val="40000"/>
                  </a:schemeClr>
                </a:solidFill>
              </a:rPr>
              <a:t>NERC ITCS (reliability only)</a:t>
            </a:r>
          </a:p>
        </p:txBody>
      </p:sp>
      <p:sp>
        <p:nvSpPr>
          <p:cNvPr id="102" name="TextBox 101">
            <a:extLst>
              <a:ext uri="{FF2B5EF4-FFF2-40B4-BE49-F238E27FC236}">
                <a16:creationId xmlns:a16="http://schemas.microsoft.com/office/drawing/2014/main" id="{9447F7D9-84CE-6079-AA9D-40ADF0F2CD2A}"/>
              </a:ext>
            </a:extLst>
          </p:cNvPr>
          <p:cNvSpPr txBox="1"/>
          <p:nvPr/>
        </p:nvSpPr>
        <p:spPr>
          <a:xfrm>
            <a:off x="5837267" y="3154064"/>
            <a:ext cx="2031134" cy="276999"/>
          </a:xfrm>
          <a:prstGeom prst="rect">
            <a:avLst/>
          </a:prstGeom>
          <a:noFill/>
        </p:spPr>
        <p:txBody>
          <a:bodyPr wrap="square" rtlCol="0">
            <a:spAutoFit/>
          </a:bodyPr>
          <a:lstStyle/>
          <a:p>
            <a:pPr algn="ctr"/>
            <a:r>
              <a:rPr lang="en-US" sz="1200" b="1" dirty="0">
                <a:solidFill>
                  <a:schemeClr val="tx2"/>
                </a:solidFill>
              </a:rPr>
              <a:t>New England–Quebec</a:t>
            </a:r>
          </a:p>
        </p:txBody>
      </p:sp>
      <p:sp>
        <p:nvSpPr>
          <p:cNvPr id="47" name="TextBox 46">
            <a:extLst>
              <a:ext uri="{FF2B5EF4-FFF2-40B4-BE49-F238E27FC236}">
                <a16:creationId xmlns:a16="http://schemas.microsoft.com/office/drawing/2014/main" id="{3C28C483-D92C-7479-58FE-CD9C31B0E6A1}"/>
              </a:ext>
            </a:extLst>
          </p:cNvPr>
          <p:cNvSpPr txBox="1"/>
          <p:nvPr/>
        </p:nvSpPr>
        <p:spPr>
          <a:xfrm>
            <a:off x="5967877" y="4576899"/>
            <a:ext cx="1150272" cy="215444"/>
          </a:xfrm>
          <a:prstGeom prst="rect">
            <a:avLst/>
          </a:prstGeom>
          <a:noFill/>
        </p:spPr>
        <p:txBody>
          <a:bodyPr wrap="square" rtlCol="0">
            <a:spAutoFit/>
          </a:bodyPr>
          <a:lstStyle/>
          <a:p>
            <a:pPr algn="r"/>
            <a:r>
              <a:rPr lang="en-US" sz="800" dirty="0">
                <a:solidFill>
                  <a:schemeClr val="accent6"/>
                </a:solidFill>
              </a:rPr>
              <a:t>baseline</a:t>
            </a:r>
          </a:p>
        </p:txBody>
      </p:sp>
      <p:cxnSp>
        <p:nvCxnSpPr>
          <p:cNvPr id="55" name="Straight Connector 54">
            <a:extLst>
              <a:ext uri="{FF2B5EF4-FFF2-40B4-BE49-F238E27FC236}">
                <a16:creationId xmlns:a16="http://schemas.microsoft.com/office/drawing/2014/main" id="{D0E891C9-F293-B5AA-33B8-E4421FF53BBB}"/>
              </a:ext>
            </a:extLst>
          </p:cNvPr>
          <p:cNvCxnSpPr>
            <a:cxnSpLocks/>
          </p:cNvCxnSpPr>
          <p:nvPr/>
        </p:nvCxnSpPr>
        <p:spPr>
          <a:xfrm>
            <a:off x="7053160" y="4361321"/>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TextBox 56">
            <a:extLst>
              <a:ext uri="{FF2B5EF4-FFF2-40B4-BE49-F238E27FC236}">
                <a16:creationId xmlns:a16="http://schemas.microsoft.com/office/drawing/2014/main" id="{8C1B4655-B944-D7B1-22B3-DE5A073FB083}"/>
              </a:ext>
            </a:extLst>
          </p:cNvPr>
          <p:cNvSpPr txBox="1"/>
          <p:nvPr/>
        </p:nvSpPr>
        <p:spPr>
          <a:xfrm>
            <a:off x="6204450" y="4243186"/>
            <a:ext cx="913699" cy="215444"/>
          </a:xfrm>
          <a:prstGeom prst="rect">
            <a:avLst/>
          </a:prstGeom>
          <a:noFill/>
        </p:spPr>
        <p:txBody>
          <a:bodyPr wrap="square" rtlCol="0">
            <a:spAutoFit/>
          </a:bodyPr>
          <a:lstStyle/>
          <a:p>
            <a:pPr algn="r"/>
            <a:r>
              <a:rPr lang="en-US" sz="800" dirty="0">
                <a:solidFill>
                  <a:schemeClr val="accent6"/>
                </a:solidFill>
              </a:rPr>
              <a:t>limited efficiency</a:t>
            </a:r>
          </a:p>
        </p:txBody>
      </p:sp>
      <p:sp>
        <p:nvSpPr>
          <p:cNvPr id="63" name="TextBox 62">
            <a:extLst>
              <a:ext uri="{FF2B5EF4-FFF2-40B4-BE49-F238E27FC236}">
                <a16:creationId xmlns:a16="http://schemas.microsoft.com/office/drawing/2014/main" id="{00C21211-2227-023C-28DA-0D1DACEE3B41}"/>
              </a:ext>
            </a:extLst>
          </p:cNvPr>
          <p:cNvSpPr txBox="1"/>
          <p:nvPr/>
        </p:nvSpPr>
        <p:spPr>
          <a:xfrm>
            <a:off x="6302029" y="3810847"/>
            <a:ext cx="828472" cy="338554"/>
          </a:xfrm>
          <a:prstGeom prst="rect">
            <a:avLst/>
          </a:prstGeom>
          <a:noFill/>
        </p:spPr>
        <p:txBody>
          <a:bodyPr wrap="square" rtlCol="0">
            <a:spAutoFit/>
          </a:bodyPr>
          <a:lstStyle/>
          <a:p>
            <a:pPr algn="r"/>
            <a:r>
              <a:rPr lang="en-US" sz="800" dirty="0">
                <a:solidFill>
                  <a:schemeClr val="accent6"/>
                </a:solidFill>
              </a:rPr>
              <a:t>MA Decarb.:</a:t>
            </a:r>
          </a:p>
          <a:p>
            <a:pPr algn="r"/>
            <a:r>
              <a:rPr lang="en-US" sz="800" dirty="0">
                <a:solidFill>
                  <a:schemeClr val="accent6"/>
                </a:solidFill>
              </a:rPr>
              <a:t>no new gas</a:t>
            </a:r>
          </a:p>
        </p:txBody>
      </p:sp>
      <p:cxnSp>
        <p:nvCxnSpPr>
          <p:cNvPr id="64" name="Straight Connector 63">
            <a:extLst>
              <a:ext uri="{FF2B5EF4-FFF2-40B4-BE49-F238E27FC236}">
                <a16:creationId xmlns:a16="http://schemas.microsoft.com/office/drawing/2014/main" id="{CDA3CA35-5E6D-D9E2-B94B-5B85C10525AE}"/>
              </a:ext>
            </a:extLst>
          </p:cNvPr>
          <p:cNvCxnSpPr>
            <a:cxnSpLocks/>
          </p:cNvCxnSpPr>
          <p:nvPr/>
        </p:nvCxnSpPr>
        <p:spPr>
          <a:xfrm>
            <a:off x="7064237" y="4055060"/>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8" name="Straight Connector 97">
            <a:extLst>
              <a:ext uri="{FF2B5EF4-FFF2-40B4-BE49-F238E27FC236}">
                <a16:creationId xmlns:a16="http://schemas.microsoft.com/office/drawing/2014/main" id="{E7F704E5-FBCB-7ACF-DEFB-C1A48C6E0FBF}"/>
              </a:ext>
            </a:extLst>
          </p:cNvPr>
          <p:cNvCxnSpPr>
            <a:cxnSpLocks/>
          </p:cNvCxnSpPr>
          <p:nvPr/>
        </p:nvCxnSpPr>
        <p:spPr>
          <a:xfrm>
            <a:off x="7053160" y="4532771"/>
            <a:ext cx="1569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TextBox 98">
            <a:extLst>
              <a:ext uri="{FF2B5EF4-FFF2-40B4-BE49-F238E27FC236}">
                <a16:creationId xmlns:a16="http://schemas.microsoft.com/office/drawing/2014/main" id="{3BA5B603-4E79-7AFA-D2B1-18274F7D9D31}"/>
              </a:ext>
            </a:extLst>
          </p:cNvPr>
          <p:cNvSpPr txBox="1"/>
          <p:nvPr/>
        </p:nvSpPr>
        <p:spPr>
          <a:xfrm>
            <a:off x="6112306" y="4416348"/>
            <a:ext cx="1005844" cy="215444"/>
          </a:xfrm>
          <a:prstGeom prst="rect">
            <a:avLst/>
          </a:prstGeom>
          <a:noFill/>
        </p:spPr>
        <p:txBody>
          <a:bodyPr wrap="square" rtlCol="0">
            <a:spAutoFit/>
          </a:bodyPr>
          <a:lstStyle/>
          <a:p>
            <a:pPr algn="r"/>
            <a:r>
              <a:rPr lang="en-US" sz="800" dirty="0">
                <a:solidFill>
                  <a:schemeClr val="accent6"/>
                </a:solidFill>
              </a:rPr>
              <a:t>low electrification</a:t>
            </a:r>
          </a:p>
        </p:txBody>
      </p:sp>
      <p:sp>
        <p:nvSpPr>
          <p:cNvPr id="109" name="TextBox 108">
            <a:extLst>
              <a:ext uri="{FF2B5EF4-FFF2-40B4-BE49-F238E27FC236}">
                <a16:creationId xmlns:a16="http://schemas.microsoft.com/office/drawing/2014/main" id="{D41FFB4D-89D7-C6FE-EBF7-04426E6DDF7F}"/>
              </a:ext>
            </a:extLst>
          </p:cNvPr>
          <p:cNvSpPr txBox="1"/>
          <p:nvPr/>
        </p:nvSpPr>
        <p:spPr>
          <a:xfrm>
            <a:off x="6999313" y="4649661"/>
            <a:ext cx="683780" cy="215444"/>
          </a:xfrm>
          <a:prstGeom prst="rect">
            <a:avLst/>
          </a:prstGeom>
          <a:noFill/>
        </p:spPr>
        <p:txBody>
          <a:bodyPr wrap="square" rtlCol="0">
            <a:spAutoFit/>
          </a:bodyPr>
          <a:lstStyle/>
          <a:p>
            <a:pPr algn="ctr"/>
            <a:r>
              <a:rPr lang="en-US" sz="800" dirty="0">
                <a:solidFill>
                  <a:schemeClr val="accent6"/>
                </a:solidFill>
              </a:rPr>
              <a:t>MIT CEEPR</a:t>
            </a:r>
          </a:p>
        </p:txBody>
      </p:sp>
      <p:cxnSp>
        <p:nvCxnSpPr>
          <p:cNvPr id="46" name="Straight Connector 45">
            <a:extLst>
              <a:ext uri="{FF2B5EF4-FFF2-40B4-BE49-F238E27FC236}">
                <a16:creationId xmlns:a16="http://schemas.microsoft.com/office/drawing/2014/main" id="{35DB6FCD-5BA5-568C-4AC2-0BC52BE74455}"/>
              </a:ext>
            </a:extLst>
          </p:cNvPr>
          <p:cNvCxnSpPr>
            <a:cxnSpLocks/>
          </p:cNvCxnSpPr>
          <p:nvPr/>
        </p:nvCxnSpPr>
        <p:spPr>
          <a:xfrm>
            <a:off x="7053160" y="4691019"/>
            <a:ext cx="58635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8941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17FFB-E44A-A6A2-9319-9AB283829DD2}"/>
              </a:ext>
            </a:extLst>
          </p:cNvPr>
          <p:cNvSpPr>
            <a:spLocks noGrp="1"/>
          </p:cNvSpPr>
          <p:nvPr>
            <p:ph type="sldNum" sz="quarter" idx="21"/>
          </p:nvPr>
        </p:nvSpPr>
        <p:spPr/>
        <p:txBody>
          <a:bodyPr/>
          <a:lstStyle/>
          <a:p>
            <a:r>
              <a:rPr lang="en-US"/>
              <a:t>brattle.com | </a:t>
            </a:r>
            <a:fld id="{C95ECF09-ED6D-489D-87B4-9DBCD4D54A41}" type="slidenum">
              <a:rPr lang="en-US" smtClean="0"/>
              <a:pPr/>
              <a:t>11</a:t>
            </a:fld>
            <a:endParaRPr lang="en-US" dirty="0"/>
          </a:p>
        </p:txBody>
      </p:sp>
      <p:sp>
        <p:nvSpPr>
          <p:cNvPr id="5" name="Text Placeholder 4">
            <a:extLst>
              <a:ext uri="{FF2B5EF4-FFF2-40B4-BE49-F238E27FC236}">
                <a16:creationId xmlns:a16="http://schemas.microsoft.com/office/drawing/2014/main" id="{D9D67812-DB82-8DC7-FF51-909563EE874B}"/>
              </a:ext>
            </a:extLst>
          </p:cNvPr>
          <p:cNvSpPr>
            <a:spLocks noGrp="1"/>
          </p:cNvSpPr>
          <p:nvPr>
            <p:ph type="body" sz="quarter" idx="19"/>
          </p:nvPr>
        </p:nvSpPr>
        <p:spPr/>
        <p:txBody>
          <a:bodyPr/>
          <a:lstStyle/>
          <a:p>
            <a:r>
              <a:rPr lang="en-US" dirty="0"/>
              <a:t> </a:t>
            </a:r>
          </a:p>
        </p:txBody>
      </p:sp>
      <p:sp>
        <p:nvSpPr>
          <p:cNvPr id="6" name="Title 5">
            <a:extLst>
              <a:ext uri="{FF2B5EF4-FFF2-40B4-BE49-F238E27FC236}">
                <a16:creationId xmlns:a16="http://schemas.microsoft.com/office/drawing/2014/main" id="{B0D2E0C1-A5B0-FE21-82AD-CA925828A526}"/>
              </a:ext>
            </a:extLst>
          </p:cNvPr>
          <p:cNvSpPr>
            <a:spLocks noGrp="1"/>
          </p:cNvSpPr>
          <p:nvPr>
            <p:ph type="title"/>
          </p:nvPr>
        </p:nvSpPr>
        <p:spPr/>
        <p:txBody>
          <a:bodyPr/>
          <a:lstStyle/>
          <a:p>
            <a:r>
              <a:rPr lang="en-US" dirty="0"/>
              <a:t>List of Studies Reviewed</a:t>
            </a:r>
          </a:p>
        </p:txBody>
      </p:sp>
      <p:graphicFrame>
        <p:nvGraphicFramePr>
          <p:cNvPr id="7" name="Table 6">
            <a:extLst>
              <a:ext uri="{FF2B5EF4-FFF2-40B4-BE49-F238E27FC236}">
                <a16:creationId xmlns:a16="http://schemas.microsoft.com/office/drawing/2014/main" id="{735B89D1-9EB4-0F0B-5254-068288C7C06B}"/>
              </a:ext>
            </a:extLst>
          </p:cNvPr>
          <p:cNvGraphicFramePr>
            <a:graphicFrameLocks noGrp="1"/>
          </p:cNvGraphicFramePr>
          <p:nvPr>
            <p:extLst>
              <p:ext uri="{D42A27DB-BD31-4B8C-83A1-F6EECF244321}">
                <p14:modId xmlns:p14="http://schemas.microsoft.com/office/powerpoint/2010/main" val="3741757043"/>
              </p:ext>
            </p:extLst>
          </p:nvPr>
        </p:nvGraphicFramePr>
        <p:xfrm>
          <a:off x="198034" y="1480971"/>
          <a:ext cx="5675823" cy="4594860"/>
        </p:xfrm>
        <a:graphic>
          <a:graphicData uri="http://schemas.openxmlformats.org/drawingml/2006/table">
            <a:tbl>
              <a:tblPr firstRow="1" firstCol="1" bandRow="1">
                <a:tableStyleId>{5C22544A-7EE6-4342-B048-85BDC9FD1C3A}</a:tableStyleId>
              </a:tblPr>
              <a:tblGrid>
                <a:gridCol w="1062179">
                  <a:extLst>
                    <a:ext uri="{9D8B030D-6E8A-4147-A177-3AD203B41FA5}">
                      <a16:colId xmlns:a16="http://schemas.microsoft.com/office/drawing/2014/main" val="3259991357"/>
                    </a:ext>
                  </a:extLst>
                </a:gridCol>
                <a:gridCol w="759506">
                  <a:extLst>
                    <a:ext uri="{9D8B030D-6E8A-4147-A177-3AD203B41FA5}">
                      <a16:colId xmlns:a16="http://schemas.microsoft.com/office/drawing/2014/main" val="158663261"/>
                    </a:ext>
                  </a:extLst>
                </a:gridCol>
                <a:gridCol w="3854138">
                  <a:extLst>
                    <a:ext uri="{9D8B030D-6E8A-4147-A177-3AD203B41FA5}">
                      <a16:colId xmlns:a16="http://schemas.microsoft.com/office/drawing/2014/main" val="1868808226"/>
                    </a:ext>
                  </a:extLst>
                </a:gridCol>
              </a:tblGrid>
              <a:tr h="204662">
                <a:tc>
                  <a:txBody>
                    <a:bodyPr/>
                    <a:lstStyle/>
                    <a:p>
                      <a:r>
                        <a:rPr lang="en-US" sz="1200" dirty="0"/>
                        <a:t>Study</a:t>
                      </a:r>
                    </a:p>
                  </a:txBody>
                  <a:tcPr anchor="ctr">
                    <a:solidFill>
                      <a:schemeClr val="accent1">
                        <a:lumMod val="75000"/>
                      </a:schemeClr>
                    </a:solidFill>
                  </a:tcPr>
                </a:tc>
                <a:tc>
                  <a:txBody>
                    <a:bodyPr/>
                    <a:lstStyle/>
                    <a:p>
                      <a:r>
                        <a:rPr lang="en-US" sz="1200" dirty="0"/>
                        <a:t>Years analyzed</a:t>
                      </a:r>
                    </a:p>
                  </a:txBody>
                  <a:tcPr anchor="ctr">
                    <a:solidFill>
                      <a:schemeClr val="accent1">
                        <a:lumMod val="75000"/>
                      </a:schemeClr>
                    </a:solidFill>
                  </a:tcPr>
                </a:tc>
                <a:tc>
                  <a:txBody>
                    <a:bodyPr/>
                    <a:lstStyle/>
                    <a:p>
                      <a:r>
                        <a:rPr lang="en-US" sz="1200" dirty="0"/>
                        <a:t>Findings</a:t>
                      </a:r>
                    </a:p>
                  </a:txBody>
                  <a:tcPr anchor="ctr">
                    <a:solidFill>
                      <a:schemeClr val="accent1">
                        <a:lumMod val="75000"/>
                      </a:schemeClr>
                    </a:solidFill>
                  </a:tcPr>
                </a:tc>
                <a:extLst>
                  <a:ext uri="{0D108BD9-81ED-4DB2-BD59-A6C34878D82A}">
                    <a16:rowId xmlns:a16="http://schemas.microsoft.com/office/drawing/2014/main" val="1374389190"/>
                  </a:ext>
                </a:extLst>
              </a:tr>
              <a:tr h="245595">
                <a:tc>
                  <a:txBody>
                    <a:bodyPr/>
                    <a:lstStyle/>
                    <a:p>
                      <a:r>
                        <a:rPr lang="en-US" sz="1050" dirty="0"/>
                        <a:t>1. DOE 2023 Transmission Needs Study</a:t>
                      </a:r>
                    </a:p>
                  </a:txBody>
                  <a:tcPr anchor="ctr"/>
                </a:tc>
                <a:tc>
                  <a:txBody>
                    <a:bodyPr/>
                    <a:lstStyle/>
                    <a:p>
                      <a:r>
                        <a:rPr lang="en-US" sz="1050" dirty="0"/>
                        <a:t>2030, 2035, 2040</a:t>
                      </a:r>
                    </a:p>
                  </a:txBody>
                  <a:tcPr anchor="ctr"/>
                </a:tc>
                <a:tc>
                  <a:txBody>
                    <a:bodyPr/>
                    <a:lstStyle/>
                    <a:p>
                      <a:r>
                        <a:rPr lang="en-US" sz="1050" b="1" dirty="0"/>
                        <a:t>NY-New England: </a:t>
                      </a:r>
                      <a:r>
                        <a:rPr lang="en-US" sz="1050" b="0" dirty="0"/>
                        <a:t>2035: 2.8–17 GW; 2040: 2.9–</a:t>
                      </a:r>
                      <a:r>
                        <a:rPr lang="en-US" sz="1050" dirty="0"/>
                        <a:t>21.4 GW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NY-PJM: </a:t>
                      </a:r>
                      <a:r>
                        <a:rPr lang="en-US" sz="1050" b="0" dirty="0"/>
                        <a:t>2035: 0.29–8.24 GW; 2040: 0.81–12.7</a:t>
                      </a:r>
                      <a:r>
                        <a:rPr lang="en-US" sz="1050" dirty="0"/>
                        <a:t> GW</a:t>
                      </a:r>
                      <a:br>
                        <a:rPr lang="en-US" sz="1050" dirty="0"/>
                      </a:br>
                      <a:endParaRPr lang="en-US" sz="1050" dirty="0"/>
                    </a:p>
                  </a:txBody>
                  <a:tcPr anchor="ctr"/>
                </a:tc>
                <a:extLst>
                  <a:ext uri="{0D108BD9-81ED-4DB2-BD59-A6C34878D82A}">
                    <a16:rowId xmlns:a16="http://schemas.microsoft.com/office/drawing/2014/main" val="263603731"/>
                  </a:ext>
                </a:extLst>
              </a:tr>
              <a:tr h="245595">
                <a:tc>
                  <a:txBody>
                    <a:bodyPr/>
                    <a:lstStyle/>
                    <a:p>
                      <a:r>
                        <a:rPr lang="en-US" sz="1050" dirty="0"/>
                        <a:t>2. DOE National Transmission Planning Study</a:t>
                      </a:r>
                    </a:p>
                  </a:txBody>
                  <a:tcPr anchor="ctr"/>
                </a:tc>
                <a:tc>
                  <a:txBody>
                    <a:bodyPr/>
                    <a:lstStyle/>
                    <a:p>
                      <a:r>
                        <a:rPr lang="en-US" sz="1050" dirty="0"/>
                        <a:t>2035, 2040, 2050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NY-New England:</a:t>
                      </a:r>
                      <a:r>
                        <a:rPr lang="en-US" sz="1050" dirty="0"/>
                        <a:t> 1.7–2.9 GW by 2035, 3.8–6.7 GW by 2040 in central case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NY-PJM:</a:t>
                      </a:r>
                      <a:r>
                        <a:rPr lang="en-US" sz="1050" dirty="0"/>
                        <a:t> ~1 GW by 2040 for AC, but much higher in HVDC futures</a:t>
                      </a:r>
                    </a:p>
                  </a:txBody>
                  <a:tcPr anchor="ctr"/>
                </a:tc>
                <a:extLst>
                  <a:ext uri="{0D108BD9-81ED-4DB2-BD59-A6C34878D82A}">
                    <a16:rowId xmlns:a16="http://schemas.microsoft.com/office/drawing/2014/main" val="2438238478"/>
                  </a:ext>
                </a:extLst>
              </a:tr>
              <a:tr h="245595">
                <a:tc>
                  <a:txBody>
                    <a:bodyPr/>
                    <a:lstStyle/>
                    <a:p>
                      <a:r>
                        <a:rPr lang="en-US" sz="1050" dirty="0"/>
                        <a:t>3. DOE Atlantic OSW Transmission Study</a:t>
                      </a:r>
                    </a:p>
                  </a:txBody>
                  <a:tcPr anchor="ctr"/>
                </a:tc>
                <a:tc>
                  <a:txBody>
                    <a:bodyPr/>
                    <a:lstStyle/>
                    <a:p>
                      <a:r>
                        <a:rPr lang="en-US" sz="1050" dirty="0"/>
                        <a:t>2050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Interregional topology resulted in a </a:t>
                      </a:r>
                      <a:r>
                        <a:rPr lang="en-US" sz="1050" b="1" dirty="0"/>
                        <a:t>total of 14 GW of offshore transmission</a:t>
                      </a:r>
                      <a:r>
                        <a:rPr lang="en-US" sz="1050" dirty="0"/>
                        <a:t> between Atlantic states, with a </a:t>
                      </a:r>
                      <a:r>
                        <a:rPr lang="en-US" sz="1050" b="1" dirty="0"/>
                        <a:t>benefit-cost ratio of 2.9</a:t>
                      </a:r>
                      <a:r>
                        <a:rPr lang="en-US" sz="1050" dirty="0"/>
                        <a:t> ($2.4 billion/</a:t>
                      </a:r>
                      <a:r>
                        <a:rPr lang="en-US" sz="1050" dirty="0" err="1"/>
                        <a:t>yr</a:t>
                      </a:r>
                      <a:r>
                        <a:rPr lang="en-US" sz="1050" dirty="0"/>
                        <a:t> in production cost and resource adequacy benefits) [granular results on transfer capability needs between individual regions not provided].</a:t>
                      </a:r>
                    </a:p>
                  </a:txBody>
                  <a:tcPr anchor="ctr"/>
                </a:tc>
                <a:extLst>
                  <a:ext uri="{0D108BD9-81ED-4DB2-BD59-A6C34878D82A}">
                    <a16:rowId xmlns:a16="http://schemas.microsoft.com/office/drawing/2014/main" val="1695248494"/>
                  </a:ext>
                </a:extLst>
              </a:tr>
              <a:tr h="245595">
                <a:tc>
                  <a:txBody>
                    <a:bodyPr/>
                    <a:lstStyle/>
                    <a:p>
                      <a:r>
                        <a:rPr lang="en-US" sz="1050" dirty="0"/>
                        <a:t>4. GE-NRDC Study</a:t>
                      </a:r>
                    </a:p>
                  </a:txBody>
                  <a:tcPr anchor="ctr"/>
                </a:tc>
                <a:tc>
                  <a:txBody>
                    <a:bodyPr/>
                    <a:lstStyle/>
                    <a:p>
                      <a:r>
                        <a:rPr lang="en-US" sz="1050" dirty="0"/>
                        <a:t>2035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$12 billion in net present value from 87 GW interregional transmission (2 GW between NY-NE, 5 GW between NY-PJM), including $1 billion in resilience benefits from single 2035 polar vortex event.</a:t>
                      </a:r>
                    </a:p>
                  </a:txBody>
                  <a:tcPr anchor="ctr"/>
                </a:tc>
                <a:extLst>
                  <a:ext uri="{0D108BD9-81ED-4DB2-BD59-A6C34878D82A}">
                    <a16:rowId xmlns:a16="http://schemas.microsoft.com/office/drawing/2014/main" val="406631291"/>
                  </a:ext>
                </a:extLst>
              </a:tr>
              <a:tr h="177374">
                <a:tc>
                  <a:txBody>
                    <a:bodyPr/>
                    <a:lstStyle/>
                    <a:p>
                      <a:r>
                        <a:rPr lang="en-US" sz="1050" dirty="0"/>
                        <a:t>5. MA Decarb Pathways Study</a:t>
                      </a:r>
                    </a:p>
                  </a:txBody>
                  <a:tcPr anchor="ctr"/>
                </a:tc>
                <a:tc>
                  <a:txBody>
                    <a:bodyPr/>
                    <a:lstStyle/>
                    <a:p>
                      <a:r>
                        <a:rPr lang="en-US" sz="1050" dirty="0"/>
                        <a:t>2050</a:t>
                      </a:r>
                    </a:p>
                  </a:txBody>
                  <a:tcPr anchor="ctr"/>
                </a:tc>
                <a:tc>
                  <a:txBody>
                    <a:bodyPr/>
                    <a:lstStyle/>
                    <a:p>
                      <a:pPr algn="l"/>
                      <a:r>
                        <a:rPr lang="en-US" sz="1050" b="1" dirty="0"/>
                        <a:t>NY-New England: </a:t>
                      </a:r>
                      <a:r>
                        <a:rPr lang="en-US" sz="1050" dirty="0"/>
                        <a:t>0.5–4.5 GW (1.6–4.5 GW when focusing on most realistic scenarios)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NY-PJM: </a:t>
                      </a:r>
                      <a:r>
                        <a:rPr lang="en-US" sz="1050" b="0" dirty="0"/>
                        <a:t>1.5</a:t>
                      </a:r>
                      <a:r>
                        <a:rPr lang="en-US" sz="1050" dirty="0"/>
                        <a:t>–7 GW (Caveat: PJM was not explicitly modeled as its own zone but a boundary condition for New York)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QC-NY:</a:t>
                      </a:r>
                      <a:r>
                        <a:rPr lang="en-US" sz="1050" b="0" dirty="0"/>
                        <a:t> 3.8–6.8 GW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QC-New England: </a:t>
                      </a:r>
                      <a:r>
                        <a:rPr lang="en-US" sz="1050" b="0" dirty="0"/>
                        <a:t>4.1–7.1 GW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New England-Maritimes:</a:t>
                      </a:r>
                      <a:r>
                        <a:rPr lang="en-US" sz="1050" b="0" dirty="0"/>
                        <a:t> 0–2.7 GW (0–0.8 GW when focusing on most realistic scenarios)</a:t>
                      </a:r>
                      <a:endParaRPr lang="en-US" sz="1050" b="1" dirty="0">
                        <a:highlight>
                          <a:srgbClr val="FFFF00"/>
                        </a:highlight>
                      </a:endParaRPr>
                    </a:p>
                  </a:txBody>
                  <a:tcPr anchor="ctr"/>
                </a:tc>
                <a:extLst>
                  <a:ext uri="{0D108BD9-81ED-4DB2-BD59-A6C34878D82A}">
                    <a16:rowId xmlns:a16="http://schemas.microsoft.com/office/drawing/2014/main" val="1870337295"/>
                  </a:ext>
                </a:extLst>
              </a:tr>
            </a:tbl>
          </a:graphicData>
        </a:graphic>
      </p:graphicFrame>
      <p:graphicFrame>
        <p:nvGraphicFramePr>
          <p:cNvPr id="3" name="Table 2">
            <a:extLst>
              <a:ext uri="{FF2B5EF4-FFF2-40B4-BE49-F238E27FC236}">
                <a16:creationId xmlns:a16="http://schemas.microsoft.com/office/drawing/2014/main" id="{457F729A-41E5-8A09-6082-A9745455E398}"/>
              </a:ext>
            </a:extLst>
          </p:cNvPr>
          <p:cNvGraphicFramePr>
            <a:graphicFrameLocks noGrp="1"/>
          </p:cNvGraphicFramePr>
          <p:nvPr>
            <p:extLst>
              <p:ext uri="{D42A27DB-BD31-4B8C-83A1-F6EECF244321}">
                <p14:modId xmlns:p14="http://schemas.microsoft.com/office/powerpoint/2010/main" val="3555852136"/>
              </p:ext>
            </p:extLst>
          </p:nvPr>
        </p:nvGraphicFramePr>
        <p:xfrm>
          <a:off x="6142494" y="1480971"/>
          <a:ext cx="5675823" cy="4183380"/>
        </p:xfrm>
        <a:graphic>
          <a:graphicData uri="http://schemas.openxmlformats.org/drawingml/2006/table">
            <a:tbl>
              <a:tblPr firstRow="1" firstCol="1" bandRow="1">
                <a:tableStyleId>{5C22544A-7EE6-4342-B048-85BDC9FD1C3A}</a:tableStyleId>
              </a:tblPr>
              <a:tblGrid>
                <a:gridCol w="1062179">
                  <a:extLst>
                    <a:ext uri="{9D8B030D-6E8A-4147-A177-3AD203B41FA5}">
                      <a16:colId xmlns:a16="http://schemas.microsoft.com/office/drawing/2014/main" val="3259991357"/>
                    </a:ext>
                  </a:extLst>
                </a:gridCol>
                <a:gridCol w="759506">
                  <a:extLst>
                    <a:ext uri="{9D8B030D-6E8A-4147-A177-3AD203B41FA5}">
                      <a16:colId xmlns:a16="http://schemas.microsoft.com/office/drawing/2014/main" val="158663261"/>
                    </a:ext>
                  </a:extLst>
                </a:gridCol>
                <a:gridCol w="3854138">
                  <a:extLst>
                    <a:ext uri="{9D8B030D-6E8A-4147-A177-3AD203B41FA5}">
                      <a16:colId xmlns:a16="http://schemas.microsoft.com/office/drawing/2014/main" val="1868808226"/>
                    </a:ext>
                  </a:extLst>
                </a:gridCol>
              </a:tblGrid>
              <a:tr h="204662">
                <a:tc>
                  <a:txBody>
                    <a:bodyPr/>
                    <a:lstStyle/>
                    <a:p>
                      <a:r>
                        <a:rPr lang="en-US" sz="1200" dirty="0"/>
                        <a:t>Study</a:t>
                      </a:r>
                    </a:p>
                  </a:txBody>
                  <a:tcPr anchor="ctr">
                    <a:solidFill>
                      <a:schemeClr val="accent1">
                        <a:lumMod val="75000"/>
                      </a:schemeClr>
                    </a:solidFill>
                  </a:tcPr>
                </a:tc>
                <a:tc>
                  <a:txBody>
                    <a:bodyPr/>
                    <a:lstStyle/>
                    <a:p>
                      <a:r>
                        <a:rPr lang="en-US" sz="1200" dirty="0"/>
                        <a:t>Years analyzed</a:t>
                      </a:r>
                    </a:p>
                  </a:txBody>
                  <a:tcPr anchor="ctr">
                    <a:solidFill>
                      <a:schemeClr val="accent1">
                        <a:lumMod val="75000"/>
                      </a:schemeClr>
                    </a:solidFill>
                  </a:tcPr>
                </a:tc>
                <a:tc>
                  <a:txBody>
                    <a:bodyPr/>
                    <a:lstStyle/>
                    <a:p>
                      <a:r>
                        <a:rPr lang="en-US" sz="1200" dirty="0"/>
                        <a:t>Findings</a:t>
                      </a:r>
                    </a:p>
                  </a:txBody>
                  <a:tcPr anchor="ctr">
                    <a:solidFill>
                      <a:schemeClr val="accent1">
                        <a:lumMod val="75000"/>
                      </a:schemeClr>
                    </a:solidFill>
                  </a:tcPr>
                </a:tc>
                <a:extLst>
                  <a:ext uri="{0D108BD9-81ED-4DB2-BD59-A6C34878D82A}">
                    <a16:rowId xmlns:a16="http://schemas.microsoft.com/office/drawing/2014/main" val="1374389190"/>
                  </a:ext>
                </a:extLst>
              </a:tr>
              <a:tr h="245595">
                <a:tc>
                  <a:txBody>
                    <a:bodyPr/>
                    <a:lstStyle/>
                    <a:p>
                      <a:r>
                        <a:rPr lang="en-US" sz="1050" dirty="0"/>
                        <a:t>6. LBNL Analyses</a:t>
                      </a:r>
                    </a:p>
                  </a:txBody>
                  <a:tcPr anchor="ctr"/>
                </a:tc>
                <a:tc>
                  <a:txBody>
                    <a:bodyPr/>
                    <a:lstStyle/>
                    <a:p>
                      <a:r>
                        <a:rPr lang="en-US" sz="1050" dirty="0"/>
                        <a:t>2012</a:t>
                      </a:r>
                      <a:r>
                        <a:rPr lang="en-US" sz="1050" b="0" dirty="0"/>
                        <a:t>–</a:t>
                      </a:r>
                      <a:r>
                        <a:rPr lang="en-US" sz="1050" dirty="0"/>
                        <a:t>2023</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NY-New England:</a:t>
                      </a:r>
                      <a:r>
                        <a:rPr lang="en-US" sz="1050" dirty="0"/>
                        <a:t> documents historical energy market value of $137–189 million/</a:t>
                      </a:r>
                      <a:r>
                        <a:rPr lang="en-US" sz="1050" dirty="0" err="1"/>
                        <a:t>yr</a:t>
                      </a:r>
                      <a:r>
                        <a:rPr lang="en-US" sz="1050" dirty="0"/>
                        <a:t> per GW of transmission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NY-PJM: </a:t>
                      </a:r>
                      <a:r>
                        <a:rPr lang="en-US" sz="1050" b="0" dirty="0"/>
                        <a:t>documents historical </a:t>
                      </a:r>
                      <a:r>
                        <a:rPr lang="en-US" sz="1050" dirty="0"/>
                        <a:t>energy market value of $149–156 million/</a:t>
                      </a:r>
                      <a:r>
                        <a:rPr lang="en-US" sz="1050" dirty="0" err="1"/>
                        <a:t>yr</a:t>
                      </a:r>
                      <a:r>
                        <a:rPr lang="en-US" sz="1050" dirty="0"/>
                        <a:t> per GW of transmission</a:t>
                      </a:r>
                      <a:endParaRPr lang="en-US" sz="1050" b="1" dirty="0"/>
                    </a:p>
                  </a:txBody>
                  <a:tcPr anchor="ctr"/>
                </a:tc>
                <a:extLst>
                  <a:ext uri="{0D108BD9-81ED-4DB2-BD59-A6C34878D82A}">
                    <a16:rowId xmlns:a16="http://schemas.microsoft.com/office/drawing/2014/main" val="263603731"/>
                  </a:ext>
                </a:extLst>
              </a:tr>
              <a:tr h="245595">
                <a:tc>
                  <a:txBody>
                    <a:bodyPr/>
                    <a:lstStyle/>
                    <a:p>
                      <a:r>
                        <a:rPr lang="en-US" sz="1050" dirty="0"/>
                        <a:t>7. NREL IREZ</a:t>
                      </a:r>
                    </a:p>
                  </a:txBody>
                  <a:tcPr anchor="ctr"/>
                </a:tc>
                <a:tc>
                  <a:txBody>
                    <a:bodyPr/>
                    <a:lstStyle/>
                    <a:p>
                      <a:r>
                        <a:rPr lang="en-US" sz="1050" dirty="0"/>
                        <a:t>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3 GW expansions from PJM to New York and New York to New England increases energy cost savings of transmission corridor by $118 million/</a:t>
                      </a:r>
                      <a:r>
                        <a:rPr lang="en-US" sz="1050" dirty="0" err="1"/>
                        <a:t>yr</a:t>
                      </a:r>
                      <a:r>
                        <a:rPr lang="en-US" sz="1050" dirty="0"/>
                        <a:t> and $28 million/</a:t>
                      </a:r>
                      <a:r>
                        <a:rPr lang="en-US" sz="1050" dirty="0" err="1"/>
                        <a:t>yr</a:t>
                      </a:r>
                      <a:r>
                        <a:rPr lang="en-US" sz="1050" dirty="0"/>
                        <a:t>, respectively (incremental costs: $27 million/</a:t>
                      </a:r>
                      <a:r>
                        <a:rPr lang="en-US" sz="1050" dirty="0" err="1"/>
                        <a:t>yr</a:t>
                      </a:r>
                      <a:r>
                        <a:rPr lang="en-US" sz="1050" dirty="0"/>
                        <a:t> and $21 million/</a:t>
                      </a:r>
                      <a:r>
                        <a:rPr lang="en-US" sz="1050" dirty="0" err="1"/>
                        <a:t>yr</a:t>
                      </a:r>
                      <a:r>
                        <a:rPr lang="en-US" sz="1050" dirty="0"/>
                        <a:t>, respectively)</a:t>
                      </a:r>
                    </a:p>
                  </a:txBody>
                  <a:tcPr anchor="ctr"/>
                </a:tc>
                <a:extLst>
                  <a:ext uri="{0D108BD9-81ED-4DB2-BD59-A6C34878D82A}">
                    <a16:rowId xmlns:a16="http://schemas.microsoft.com/office/drawing/2014/main" val="2438238478"/>
                  </a:ext>
                </a:extLst>
              </a:tr>
              <a:tr h="245595">
                <a:tc>
                  <a:txBody>
                    <a:bodyPr/>
                    <a:lstStyle/>
                    <a:p>
                      <a:r>
                        <a:rPr lang="en-US" sz="1050" dirty="0"/>
                        <a:t>8. MIT CEEPR</a:t>
                      </a:r>
                    </a:p>
                  </a:txBody>
                  <a:tcPr anchor="ctr"/>
                </a:tc>
                <a:tc>
                  <a:txBody>
                    <a:bodyPr/>
                    <a:lstStyle/>
                    <a:p>
                      <a:r>
                        <a:rPr lang="en-US" sz="1050" dirty="0"/>
                        <a:t>2050</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QC-New England: </a:t>
                      </a:r>
                      <a:r>
                        <a:rPr lang="en-US" sz="1050" b="0" dirty="0"/>
                        <a:t>4 GW provides power system cost savings of $1,121 million/</a:t>
                      </a:r>
                      <a:r>
                        <a:rPr lang="en-US" sz="1050" b="0" dirty="0" err="1"/>
                        <a:t>yr</a:t>
                      </a:r>
                      <a:r>
                        <a:rPr lang="en-US" sz="1050" b="0" dirty="0"/>
                        <a:t> (13%)</a:t>
                      </a:r>
                      <a:endParaRPr lang="en-US" sz="105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QC-NY: </a:t>
                      </a:r>
                      <a:r>
                        <a:rPr lang="en-US" sz="1050" b="0" dirty="0"/>
                        <a:t>4 GW provides power system cost savings of $913 million/</a:t>
                      </a:r>
                      <a:r>
                        <a:rPr lang="en-US" sz="1050" b="0" dirty="0" err="1"/>
                        <a:t>yr</a:t>
                      </a:r>
                      <a:r>
                        <a:rPr lang="en-US" sz="1050" b="0" dirty="0"/>
                        <a:t> (13%)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dirty="0"/>
                        <a:t>Value is generated by utilizing the transmission bidirectionally to balance Northeast renewables, avoiding firming costs</a:t>
                      </a:r>
                    </a:p>
                  </a:txBody>
                  <a:tcPr anchor="ctr"/>
                </a:tc>
                <a:extLst>
                  <a:ext uri="{0D108BD9-81ED-4DB2-BD59-A6C34878D82A}">
                    <a16:rowId xmlns:a16="http://schemas.microsoft.com/office/drawing/2014/main" val="1695248494"/>
                  </a:ext>
                </a:extLst>
              </a:tr>
              <a:tr h="245595">
                <a:tc>
                  <a:txBody>
                    <a:bodyPr/>
                    <a:lstStyle/>
                    <a:p>
                      <a:r>
                        <a:rPr lang="en-US" sz="1050" dirty="0"/>
                        <a:t>9. NERC ITCS</a:t>
                      </a:r>
                    </a:p>
                  </a:txBody>
                  <a:tcPr anchor="ctr"/>
                </a:tc>
                <a:tc>
                  <a:txBody>
                    <a:bodyPr/>
                    <a:lstStyle/>
                    <a:p>
                      <a:r>
                        <a:rPr lang="en-US" sz="1050" dirty="0"/>
                        <a:t>2033</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NY-New England: </a:t>
                      </a:r>
                      <a:r>
                        <a:rPr lang="en-US" sz="1050" b="0" dirty="0"/>
                        <a:t>0 GW (this is unlikely once considering economic and public policy benefits)</a:t>
                      </a:r>
                      <a:endParaRPr lang="en-US" sz="105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NY-PJM: </a:t>
                      </a:r>
                      <a:r>
                        <a:rPr lang="en-US" sz="1050" dirty="0"/>
                        <a:t>1.8 GW to alleviate significant resource deficiencies in New York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QC-New England: </a:t>
                      </a:r>
                      <a:r>
                        <a:rPr lang="en-US" sz="1050" b="0" dirty="0"/>
                        <a:t>400 MW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QC-NY: </a:t>
                      </a:r>
                      <a:r>
                        <a:rPr lang="en-US" sz="1050" b="0" dirty="0"/>
                        <a:t>1.9 GW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t>New England-Maritimes:</a:t>
                      </a:r>
                      <a:r>
                        <a:rPr lang="en-US" sz="1050" b="0" dirty="0"/>
                        <a:t> 300 MW</a:t>
                      </a:r>
                      <a:endParaRPr lang="en-US" sz="1050" b="1" dirty="0"/>
                    </a:p>
                  </a:txBody>
                  <a:tcPr anchor="ctr"/>
                </a:tc>
                <a:extLst>
                  <a:ext uri="{0D108BD9-81ED-4DB2-BD59-A6C34878D82A}">
                    <a16:rowId xmlns:a16="http://schemas.microsoft.com/office/drawing/2014/main" val="406631291"/>
                  </a:ext>
                </a:extLst>
              </a:tr>
            </a:tbl>
          </a:graphicData>
        </a:graphic>
      </p:graphicFrame>
      <p:sp>
        <p:nvSpPr>
          <p:cNvPr id="4" name="TextBox 3">
            <a:extLst>
              <a:ext uri="{FF2B5EF4-FFF2-40B4-BE49-F238E27FC236}">
                <a16:creationId xmlns:a16="http://schemas.microsoft.com/office/drawing/2014/main" id="{280BEF98-E5F9-5ECF-1615-173CED10B6FE}"/>
              </a:ext>
            </a:extLst>
          </p:cNvPr>
          <p:cNvSpPr txBox="1"/>
          <p:nvPr/>
        </p:nvSpPr>
        <p:spPr>
          <a:xfrm>
            <a:off x="197220" y="6192374"/>
            <a:ext cx="10273371" cy="369332"/>
          </a:xfrm>
          <a:prstGeom prst="rect">
            <a:avLst/>
          </a:prstGeom>
          <a:noFill/>
          <a:ln>
            <a:noFill/>
          </a:ln>
        </p:spPr>
        <p:txBody>
          <a:bodyPr wrap="square" rtlCol="0">
            <a:spAutoFit/>
          </a:bodyPr>
          <a:lstStyle/>
          <a:p>
            <a:r>
              <a:rPr lang="en-US" dirty="0"/>
              <a:t>For Study Summaries, see: </a:t>
            </a:r>
            <a:r>
              <a:rPr lang="en-US" dirty="0">
                <a:hlinkClick r:id="rId2"/>
              </a:rPr>
              <a:t>Strategic Action Plan, Phase 1: Study Synthesis of Transmission Needs (Feb 2025)</a:t>
            </a:r>
            <a:endParaRPr lang="en-US" dirty="0"/>
          </a:p>
        </p:txBody>
      </p:sp>
    </p:spTree>
    <p:extLst>
      <p:ext uri="{BB962C8B-B14F-4D97-AF65-F5344CB8AC3E}">
        <p14:creationId xmlns:p14="http://schemas.microsoft.com/office/powerpoint/2010/main" val="125298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B67512-1B14-D5D5-E1FB-7DA89A028356}"/>
              </a:ext>
            </a:extLst>
          </p:cNvPr>
          <p:cNvSpPr>
            <a:spLocks noGrp="1"/>
          </p:cNvSpPr>
          <p:nvPr>
            <p:ph type="sldNum" sz="quarter" idx="21"/>
          </p:nvPr>
        </p:nvSpPr>
        <p:spPr/>
        <p:txBody>
          <a:bodyPr/>
          <a:lstStyle/>
          <a:p>
            <a:r>
              <a:rPr lang="en-US"/>
              <a:t>brattle.com | </a:t>
            </a:r>
            <a:fld id="{C95ECF09-ED6D-489D-87B4-9DBCD4D54A41}" type="slidenum">
              <a:rPr lang="en-US" smtClean="0"/>
              <a:pPr/>
              <a:t>12</a:t>
            </a:fld>
            <a:endParaRPr lang="en-US" dirty="0"/>
          </a:p>
        </p:txBody>
      </p:sp>
      <p:sp>
        <p:nvSpPr>
          <p:cNvPr id="4" name="Text Placeholder 3">
            <a:extLst>
              <a:ext uri="{FF2B5EF4-FFF2-40B4-BE49-F238E27FC236}">
                <a16:creationId xmlns:a16="http://schemas.microsoft.com/office/drawing/2014/main" id="{C63562D4-C519-CDB8-6197-393C165FD0D0}"/>
              </a:ext>
            </a:extLst>
          </p:cNvPr>
          <p:cNvSpPr>
            <a:spLocks noGrp="1"/>
          </p:cNvSpPr>
          <p:nvPr>
            <p:ph type="body" sz="quarter" idx="16"/>
          </p:nvPr>
        </p:nvSpPr>
        <p:spPr/>
        <p:txBody>
          <a:bodyPr/>
          <a:lstStyle/>
          <a:p>
            <a:pPr lvl="1">
              <a:lnSpc>
                <a:spcPct val="95000"/>
              </a:lnSpc>
            </a:pPr>
            <a:r>
              <a:rPr lang="en-US" dirty="0"/>
              <a:t>In additional to transmission expansion needs, </a:t>
            </a:r>
            <a:r>
              <a:rPr lang="en-US" b="1" dirty="0"/>
              <a:t>we found that there were a range of values reported across different studies for how much interregional transfer capability exists today</a:t>
            </a:r>
            <a:endParaRPr lang="en-US" dirty="0"/>
          </a:p>
          <a:p>
            <a:pPr lvl="1"/>
            <a:r>
              <a:rPr lang="en-US" dirty="0"/>
              <a:t>Namely, the DOE Transmission Needs Study, DOE National Transmission Planning Study (NTPS), and NERC Interregional Transfer Capability Study report different existing transfer capabilities at the New York–New England and New York–PJM interfaces</a:t>
            </a:r>
          </a:p>
          <a:p>
            <a:pPr lvl="1"/>
            <a:r>
              <a:rPr lang="en-US" dirty="0"/>
              <a:t>Different assumptions on existing capability partially explain differences in additional transfer capability needs</a:t>
            </a:r>
          </a:p>
          <a:p>
            <a:pPr lvl="2"/>
            <a:r>
              <a:rPr lang="en-US" dirty="0"/>
              <a:t>e.g. DOE NTPS assumes greater existing transfer capability between New York and PJM than the Transmission Needs Study, and as a result finds less expansion is needed at that interface</a:t>
            </a:r>
          </a:p>
          <a:p>
            <a:pPr lvl="1"/>
            <a:endParaRPr lang="en-US" dirty="0"/>
          </a:p>
          <a:p>
            <a:pPr lvl="2"/>
            <a:endParaRPr lang="en-US" dirty="0"/>
          </a:p>
        </p:txBody>
      </p:sp>
      <p:sp>
        <p:nvSpPr>
          <p:cNvPr id="5" name="Text Placeholder 4">
            <a:extLst>
              <a:ext uri="{FF2B5EF4-FFF2-40B4-BE49-F238E27FC236}">
                <a16:creationId xmlns:a16="http://schemas.microsoft.com/office/drawing/2014/main" id="{82BE9791-C56E-9A0E-6161-8AC1582597E2}"/>
              </a:ext>
            </a:extLst>
          </p:cNvPr>
          <p:cNvSpPr>
            <a:spLocks noGrp="1"/>
          </p:cNvSpPr>
          <p:nvPr>
            <p:ph type="body" sz="quarter" idx="19"/>
          </p:nvPr>
        </p:nvSpPr>
        <p:spPr/>
        <p:txBody>
          <a:bodyPr/>
          <a:lstStyle/>
          <a:p>
            <a:r>
              <a:rPr lang="en-US" dirty="0"/>
              <a:t> </a:t>
            </a:r>
          </a:p>
        </p:txBody>
      </p:sp>
      <p:sp>
        <p:nvSpPr>
          <p:cNvPr id="6" name="Title 5">
            <a:extLst>
              <a:ext uri="{FF2B5EF4-FFF2-40B4-BE49-F238E27FC236}">
                <a16:creationId xmlns:a16="http://schemas.microsoft.com/office/drawing/2014/main" id="{32499C75-9105-C6CB-35C2-06E9E50EC79D}"/>
              </a:ext>
            </a:extLst>
          </p:cNvPr>
          <p:cNvSpPr>
            <a:spLocks noGrp="1"/>
          </p:cNvSpPr>
          <p:nvPr>
            <p:ph type="title"/>
          </p:nvPr>
        </p:nvSpPr>
        <p:spPr/>
        <p:txBody>
          <a:bodyPr/>
          <a:lstStyle/>
          <a:p>
            <a:r>
              <a:rPr lang="en-US" dirty="0"/>
              <a:t>Note on Existing Interregional Transfer Capability</a:t>
            </a:r>
          </a:p>
        </p:txBody>
      </p:sp>
      <p:graphicFrame>
        <p:nvGraphicFramePr>
          <p:cNvPr id="7" name="Table 6">
            <a:extLst>
              <a:ext uri="{FF2B5EF4-FFF2-40B4-BE49-F238E27FC236}">
                <a16:creationId xmlns:a16="http://schemas.microsoft.com/office/drawing/2014/main" id="{F6B13959-258C-1CBD-36BD-DE2A14D2E067}"/>
              </a:ext>
            </a:extLst>
          </p:cNvPr>
          <p:cNvGraphicFramePr>
            <a:graphicFrameLocks noGrp="1"/>
          </p:cNvGraphicFramePr>
          <p:nvPr>
            <p:extLst>
              <p:ext uri="{D42A27DB-BD31-4B8C-83A1-F6EECF244321}">
                <p14:modId xmlns:p14="http://schemas.microsoft.com/office/powerpoint/2010/main" val="299365980"/>
              </p:ext>
            </p:extLst>
          </p:nvPr>
        </p:nvGraphicFramePr>
        <p:xfrm>
          <a:off x="717549" y="4650549"/>
          <a:ext cx="10817224" cy="1407160"/>
        </p:xfrm>
        <a:graphic>
          <a:graphicData uri="http://schemas.openxmlformats.org/drawingml/2006/table">
            <a:tbl>
              <a:tblPr firstRow="1" firstCol="1" bandRow="1">
                <a:tableStyleId>{5C22544A-7EE6-4342-B048-85BDC9FD1C3A}</a:tableStyleId>
              </a:tblPr>
              <a:tblGrid>
                <a:gridCol w="2704306">
                  <a:extLst>
                    <a:ext uri="{9D8B030D-6E8A-4147-A177-3AD203B41FA5}">
                      <a16:colId xmlns:a16="http://schemas.microsoft.com/office/drawing/2014/main" val="3835538420"/>
                    </a:ext>
                  </a:extLst>
                </a:gridCol>
                <a:gridCol w="2704306">
                  <a:extLst>
                    <a:ext uri="{9D8B030D-6E8A-4147-A177-3AD203B41FA5}">
                      <a16:colId xmlns:a16="http://schemas.microsoft.com/office/drawing/2014/main" val="1750757740"/>
                    </a:ext>
                  </a:extLst>
                </a:gridCol>
                <a:gridCol w="2704306">
                  <a:extLst>
                    <a:ext uri="{9D8B030D-6E8A-4147-A177-3AD203B41FA5}">
                      <a16:colId xmlns:a16="http://schemas.microsoft.com/office/drawing/2014/main" val="280798239"/>
                    </a:ext>
                  </a:extLst>
                </a:gridCol>
                <a:gridCol w="2704306">
                  <a:extLst>
                    <a:ext uri="{9D8B030D-6E8A-4147-A177-3AD203B41FA5}">
                      <a16:colId xmlns:a16="http://schemas.microsoft.com/office/drawing/2014/main" val="2913544339"/>
                    </a:ext>
                  </a:extLst>
                </a:gridCol>
              </a:tblGrid>
              <a:tr h="370840">
                <a:tc>
                  <a:txBody>
                    <a:bodyPr/>
                    <a:lstStyle/>
                    <a:p>
                      <a:endParaRPr lang="en-US" sz="1400" dirty="0"/>
                    </a:p>
                  </a:txBody>
                  <a:tcPr/>
                </a:tc>
                <a:tc>
                  <a:txBody>
                    <a:bodyPr/>
                    <a:lstStyle/>
                    <a:p>
                      <a:pPr algn="ctr"/>
                      <a:r>
                        <a:rPr lang="en-US" sz="1400" dirty="0"/>
                        <a:t>DOE Transmission Needs Study</a:t>
                      </a:r>
                    </a:p>
                  </a:txBody>
                  <a:tcPr/>
                </a:tc>
                <a:tc>
                  <a:txBody>
                    <a:bodyPr/>
                    <a:lstStyle/>
                    <a:p>
                      <a:pPr algn="ctr"/>
                      <a:r>
                        <a:rPr lang="en-US" sz="1400" dirty="0"/>
                        <a:t>DOE NTPS</a:t>
                      </a:r>
                    </a:p>
                  </a:txBody>
                  <a:tcPr/>
                </a:tc>
                <a:tc>
                  <a:txBody>
                    <a:bodyPr/>
                    <a:lstStyle/>
                    <a:p>
                      <a:pPr algn="ctr"/>
                      <a:r>
                        <a:rPr lang="en-US" sz="1400" dirty="0"/>
                        <a:t>NERC ITCS</a:t>
                      </a:r>
                    </a:p>
                  </a:txBody>
                  <a:tcPr/>
                </a:tc>
                <a:extLst>
                  <a:ext uri="{0D108BD9-81ED-4DB2-BD59-A6C34878D82A}">
                    <a16:rowId xmlns:a16="http://schemas.microsoft.com/office/drawing/2014/main" val="3430759877"/>
                  </a:ext>
                </a:extLst>
              </a:tr>
              <a:tr h="370840">
                <a:tc>
                  <a:txBody>
                    <a:bodyPr/>
                    <a:lstStyle/>
                    <a:p>
                      <a:r>
                        <a:rPr lang="en-US" sz="1400" dirty="0"/>
                        <a:t>New York &lt;&gt; New England</a:t>
                      </a:r>
                    </a:p>
                  </a:txBody>
                  <a:tcPr/>
                </a:tc>
                <a:tc>
                  <a:txBody>
                    <a:bodyPr/>
                    <a:lstStyle/>
                    <a:p>
                      <a:pPr algn="r"/>
                      <a:r>
                        <a:rPr lang="en-US" sz="1400" dirty="0"/>
                        <a:t>2,030 MW</a:t>
                      </a:r>
                    </a:p>
                  </a:txBody>
                  <a:tcPr/>
                </a:tc>
                <a:tc>
                  <a:txBody>
                    <a:bodyPr/>
                    <a:lstStyle/>
                    <a:p>
                      <a:pPr algn="r"/>
                      <a:r>
                        <a:rPr lang="en-US" sz="1400" dirty="0"/>
                        <a:t>3,500 MW</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a:t>Summer: &gt;1,303 / &lt;1,660 MW</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a:t>Winter: &gt;2,432 / &lt;1,359 MW</a:t>
                      </a:r>
                    </a:p>
                  </a:txBody>
                  <a:tcPr/>
                </a:tc>
                <a:extLst>
                  <a:ext uri="{0D108BD9-81ED-4DB2-BD59-A6C34878D82A}">
                    <a16:rowId xmlns:a16="http://schemas.microsoft.com/office/drawing/2014/main" val="3276454116"/>
                  </a:ext>
                </a:extLst>
              </a:tr>
              <a:tr h="370840">
                <a:tc>
                  <a:txBody>
                    <a:bodyPr/>
                    <a:lstStyle/>
                    <a:p>
                      <a:r>
                        <a:rPr lang="en-US" sz="1400" dirty="0"/>
                        <a:t>New York &lt;&gt; PJM</a:t>
                      </a:r>
                    </a:p>
                  </a:txBody>
                  <a:tcPr/>
                </a:tc>
                <a:tc>
                  <a:txBody>
                    <a:bodyPr/>
                    <a:lstStyle/>
                    <a:p>
                      <a:pPr algn="r"/>
                      <a:r>
                        <a:rPr lang="en-US" sz="1400" dirty="0"/>
                        <a:t>2,000 MW</a:t>
                      </a:r>
                    </a:p>
                  </a:txBody>
                  <a:tcPr/>
                </a:tc>
                <a:tc>
                  <a:txBody>
                    <a:bodyPr/>
                    <a:lstStyle/>
                    <a:p>
                      <a:pPr algn="r"/>
                      <a:r>
                        <a:rPr lang="en-US" sz="1400" dirty="0"/>
                        <a:t>6,600 MW</a:t>
                      </a:r>
                    </a:p>
                  </a:txBody>
                  <a:tcPr/>
                </a:tc>
                <a:tc>
                  <a:txBody>
                    <a:bodyPr/>
                    <a:lstStyle/>
                    <a:p>
                      <a:pPr algn="r"/>
                      <a:r>
                        <a:rPr lang="en-US" sz="1400" dirty="0"/>
                        <a:t>Summer: &gt;913 / &lt;1,356 MW</a:t>
                      </a:r>
                    </a:p>
                    <a:p>
                      <a:pPr algn="r"/>
                      <a:r>
                        <a:rPr lang="en-US" sz="1400" dirty="0"/>
                        <a:t>Winter: &gt;4,019 / &lt;4,814 MW</a:t>
                      </a:r>
                    </a:p>
                  </a:txBody>
                  <a:tcPr/>
                </a:tc>
                <a:extLst>
                  <a:ext uri="{0D108BD9-81ED-4DB2-BD59-A6C34878D82A}">
                    <a16:rowId xmlns:a16="http://schemas.microsoft.com/office/drawing/2014/main" val="653216135"/>
                  </a:ext>
                </a:extLst>
              </a:tr>
            </a:tbl>
          </a:graphicData>
        </a:graphic>
      </p:graphicFrame>
      <p:sp>
        <p:nvSpPr>
          <p:cNvPr id="8" name="TextBox 7">
            <a:extLst>
              <a:ext uri="{FF2B5EF4-FFF2-40B4-BE49-F238E27FC236}">
                <a16:creationId xmlns:a16="http://schemas.microsoft.com/office/drawing/2014/main" id="{261C77EB-A1BA-9A37-74C8-0485A8B4DECB}"/>
              </a:ext>
            </a:extLst>
          </p:cNvPr>
          <p:cNvSpPr txBox="1"/>
          <p:nvPr/>
        </p:nvSpPr>
        <p:spPr>
          <a:xfrm>
            <a:off x="723900" y="6067239"/>
            <a:ext cx="10801350" cy="261610"/>
          </a:xfrm>
          <a:prstGeom prst="rect">
            <a:avLst/>
          </a:prstGeom>
          <a:noFill/>
        </p:spPr>
        <p:txBody>
          <a:bodyPr wrap="square" rtlCol="0">
            <a:spAutoFit/>
          </a:bodyPr>
          <a:lstStyle/>
          <a:p>
            <a:r>
              <a:rPr lang="en-US" sz="1100" b="1" dirty="0"/>
              <a:t>Sources: </a:t>
            </a:r>
            <a:r>
              <a:rPr lang="en-US" sz="1100" dirty="0"/>
              <a:t>DOE NTP Study Team letter, December 17, 2024;</a:t>
            </a:r>
            <a:r>
              <a:rPr lang="en-US" sz="1100" b="1" dirty="0"/>
              <a:t>  </a:t>
            </a:r>
            <a:r>
              <a:rPr lang="en-US" sz="1100" dirty="0">
                <a:hlinkClick r:id="rId2"/>
              </a:rPr>
              <a:t>NERC ITCS Phase 1</a:t>
            </a:r>
            <a:r>
              <a:rPr lang="en-US" sz="1100" dirty="0"/>
              <a:t> results.</a:t>
            </a:r>
            <a:endParaRPr lang="en-US" sz="1100" b="1" dirty="0"/>
          </a:p>
        </p:txBody>
      </p:sp>
    </p:spTree>
    <p:extLst>
      <p:ext uri="{BB962C8B-B14F-4D97-AF65-F5344CB8AC3E}">
        <p14:creationId xmlns:p14="http://schemas.microsoft.com/office/powerpoint/2010/main" val="229841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22644-6325-568D-B2E4-2F39EE13ACBF}"/>
              </a:ext>
            </a:extLst>
          </p:cNvPr>
          <p:cNvSpPr>
            <a:spLocks noGrp="1"/>
          </p:cNvSpPr>
          <p:nvPr>
            <p:ph type="title"/>
          </p:nvPr>
        </p:nvSpPr>
        <p:spPr>
          <a:xfrm>
            <a:off x="516416" y="855669"/>
            <a:ext cx="7815734" cy="2096482"/>
          </a:xfrm>
        </p:spPr>
        <p:txBody>
          <a:bodyPr/>
          <a:lstStyle/>
          <a:p>
            <a:r>
              <a:rPr lang="en-US" dirty="0"/>
              <a:t>The Need to Address Inefficiencies Across Market Seams </a:t>
            </a:r>
          </a:p>
        </p:txBody>
      </p:sp>
    </p:spTree>
    <p:extLst>
      <p:ext uri="{BB962C8B-B14F-4D97-AF65-F5344CB8AC3E}">
        <p14:creationId xmlns:p14="http://schemas.microsoft.com/office/powerpoint/2010/main" val="13248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47472"/>
            <a:ext cx="10236200" cy="720752"/>
          </a:xfrm>
          <a:solidFill>
            <a:schemeClr val="bg1"/>
          </a:solidFill>
        </p:spPr>
        <p:txBody>
          <a:bodyPr/>
          <a:lstStyle/>
          <a:p>
            <a:r>
              <a:rPr lang="en-US" dirty="0"/>
              <a:t>Five Sources of Inefficiencies Created by Market Seams</a:t>
            </a:r>
            <a:endParaRPr lang="es-ES" dirty="0"/>
          </a:p>
        </p:txBody>
      </p:sp>
      <p:sp>
        <p:nvSpPr>
          <p:cNvPr id="5" name="Text Placeholder 5"/>
          <p:cNvSpPr>
            <a:spLocks noGrp="1"/>
          </p:cNvSpPr>
          <p:nvPr>
            <p:ph type="body" sz="quarter" idx="19"/>
          </p:nvPr>
        </p:nvSpPr>
        <p:spPr>
          <a:xfrm>
            <a:off x="508000" y="7549"/>
            <a:ext cx="6040438" cy="477054"/>
          </a:xfrm>
        </p:spPr>
        <p:txBody>
          <a:bodyPr/>
          <a:lstStyle/>
          <a:p>
            <a:r>
              <a:rPr lang="en-US" dirty="0"/>
              <a:t> </a:t>
            </a:r>
          </a:p>
        </p:txBody>
      </p:sp>
      <p:sp>
        <p:nvSpPr>
          <p:cNvPr id="7" name="Text Placeholder 6"/>
          <p:cNvSpPr>
            <a:spLocks noGrp="1"/>
          </p:cNvSpPr>
          <p:nvPr>
            <p:ph type="body" sz="quarter" idx="16"/>
          </p:nvPr>
        </p:nvSpPr>
        <p:spPr>
          <a:xfrm>
            <a:off x="508000" y="1117093"/>
            <a:ext cx="10967720" cy="4995862"/>
          </a:xfrm>
        </p:spPr>
        <p:txBody>
          <a:bodyPr/>
          <a:lstStyle/>
          <a:p>
            <a:pPr>
              <a:spcBef>
                <a:spcPts val="1200"/>
              </a:spcBef>
            </a:pPr>
            <a:r>
              <a:rPr lang="en-US" sz="2400" b="1" dirty="0"/>
              <a:t>Seams between RTOs will generally be more efficient than seams between non-market regions that rely entirely on bilateral trades.  </a:t>
            </a:r>
            <a:r>
              <a:rPr lang="en-US" b="1" dirty="0"/>
              <a:t>Nevertheless, significant seams-related inefficiencies exist between RTO markets: </a:t>
            </a:r>
            <a:endParaRPr lang="en-US" sz="2400" b="1" dirty="0"/>
          </a:p>
          <a:p>
            <a:pPr marL="568325" lvl="1" indent="-457200">
              <a:spcBef>
                <a:spcPts val="1200"/>
              </a:spcBef>
              <a:buClr>
                <a:schemeClr val="tx2">
                  <a:lumMod val="90000"/>
                  <a:lumOff val="10000"/>
                </a:schemeClr>
              </a:buClr>
              <a:buSzPct val="100000"/>
              <a:buFont typeface="+mj-lt"/>
              <a:buAutoNum type="arabicPeriod"/>
            </a:pPr>
            <a:r>
              <a:rPr lang="en-US" sz="2000" b="1" u="sng" dirty="0">
                <a:solidFill>
                  <a:schemeClr val="tx2">
                    <a:lumMod val="90000"/>
                    <a:lumOff val="10000"/>
                  </a:schemeClr>
                </a:solidFill>
              </a:rPr>
              <a:t>Interregional transmission planning</a:t>
            </a:r>
            <a:r>
              <a:rPr lang="en-US" sz="2000" dirty="0"/>
              <a:t> is ineffective</a:t>
            </a:r>
          </a:p>
          <a:p>
            <a:pPr marL="568325" lvl="1" indent="-457200">
              <a:spcBef>
                <a:spcPts val="1200"/>
              </a:spcBef>
              <a:buClr>
                <a:schemeClr val="tx2">
                  <a:lumMod val="90000"/>
                  <a:lumOff val="10000"/>
                </a:schemeClr>
              </a:buClr>
              <a:buSzPct val="100000"/>
              <a:buFont typeface="+mj-lt"/>
              <a:buAutoNum type="arabicPeriod"/>
            </a:pPr>
            <a:r>
              <a:rPr lang="en-US" sz="2000" b="1" u="sng" dirty="0">
                <a:solidFill>
                  <a:schemeClr val="tx2">
                    <a:lumMod val="90000"/>
                    <a:lumOff val="10000"/>
                  </a:schemeClr>
                </a:solidFill>
              </a:rPr>
              <a:t>Generator interconnection</a:t>
            </a:r>
            <a:r>
              <a:rPr lang="en-US" sz="2000" dirty="0"/>
              <a:t> delays and cost uncertainty created by affected system impact studies (and effectiveness coordination through means such as the SPP-MISO JTIQ, reducing costs by 50%)</a:t>
            </a:r>
          </a:p>
          <a:p>
            <a:pPr marL="568325" lvl="1" indent="-457200">
              <a:spcBef>
                <a:spcPts val="1200"/>
              </a:spcBef>
              <a:buClr>
                <a:schemeClr val="tx2">
                  <a:lumMod val="90000"/>
                  <a:lumOff val="10000"/>
                </a:schemeClr>
              </a:buClr>
              <a:buSzPct val="100000"/>
              <a:buFont typeface="+mj-lt"/>
              <a:buAutoNum type="arabicPeriod"/>
            </a:pPr>
            <a:r>
              <a:rPr lang="en-US" sz="2000" b="1" u="sng" dirty="0">
                <a:solidFill>
                  <a:schemeClr val="tx2">
                    <a:lumMod val="90000"/>
                    <a:lumOff val="10000"/>
                  </a:schemeClr>
                </a:solidFill>
              </a:rPr>
              <a:t>Resource adequacy</a:t>
            </a:r>
            <a:r>
              <a:rPr lang="en-US" sz="2000" dirty="0"/>
              <a:t> value of interties (often not considered in RTO’s resource adequacy evaluations) and barriers to capacity trades (often created by RTOs’ restrictive capacity import requirements and incompatible resource accreditations)</a:t>
            </a:r>
          </a:p>
          <a:p>
            <a:pPr marL="568325" lvl="1" indent="-457200">
              <a:spcBef>
                <a:spcPts val="1200"/>
              </a:spcBef>
              <a:buClr>
                <a:schemeClr val="tx2">
                  <a:lumMod val="90000"/>
                  <a:lumOff val="10000"/>
                </a:schemeClr>
              </a:buClr>
              <a:buSzPct val="100000"/>
              <a:buFont typeface="+mj-lt"/>
              <a:buAutoNum type="arabicPeriod"/>
            </a:pPr>
            <a:r>
              <a:rPr lang="en-US" sz="2000" b="1" u="sng" dirty="0">
                <a:solidFill>
                  <a:schemeClr val="tx2">
                    <a:lumMod val="90000"/>
                    <a:lumOff val="10000"/>
                  </a:schemeClr>
                </a:solidFill>
              </a:rPr>
              <a:t>Loop flow management</a:t>
            </a:r>
            <a:r>
              <a:rPr lang="en-US" sz="2000" dirty="0"/>
              <a:t> inefficiencies through market-to-market coordinated </a:t>
            </a:r>
            <a:r>
              <a:rPr lang="en-US" sz="2000" dirty="0" err="1"/>
              <a:t>flowgates</a:t>
            </a:r>
            <a:r>
              <a:rPr lang="en-US" sz="2000" dirty="0"/>
              <a:t> (with shares of firm flow entitlements) under the existing JOAs</a:t>
            </a:r>
          </a:p>
          <a:p>
            <a:pPr marL="568325" lvl="1" indent="-457200">
              <a:spcBef>
                <a:spcPts val="1200"/>
              </a:spcBef>
              <a:buClr>
                <a:schemeClr val="tx2">
                  <a:lumMod val="90000"/>
                  <a:lumOff val="10000"/>
                </a:schemeClr>
              </a:buClr>
              <a:buSzPct val="100000"/>
              <a:buFont typeface="+mj-lt"/>
              <a:buAutoNum type="arabicPeriod"/>
            </a:pPr>
            <a:r>
              <a:rPr lang="en-US" sz="2000" b="1" u="sng" dirty="0">
                <a:solidFill>
                  <a:schemeClr val="tx2">
                    <a:lumMod val="90000"/>
                    <a:lumOff val="10000"/>
                  </a:schemeClr>
                </a:solidFill>
              </a:rPr>
              <a:t>Inefficient trading</a:t>
            </a:r>
            <a:r>
              <a:rPr lang="en-US" sz="2000" dirty="0"/>
              <a:t> across contract-path market seams and the need for intertie optimization </a:t>
            </a:r>
          </a:p>
        </p:txBody>
      </p:sp>
      <p:sp>
        <p:nvSpPr>
          <p:cNvPr id="8" name="Slide Number Placeholder 1"/>
          <p:cNvSpPr>
            <a:spLocks noGrp="1"/>
          </p:cNvSpPr>
          <p:nvPr>
            <p:ph type="sldNum" sz="quarter" idx="21"/>
          </p:nvPr>
        </p:nvSpPr>
        <p:spPr>
          <a:xfrm>
            <a:off x="10219174" y="6356350"/>
            <a:ext cx="1453544" cy="365125"/>
          </a:xfrm>
        </p:spPr>
        <p:txBody>
          <a:bodyPr/>
          <a:lstStyle/>
          <a:p>
            <a:r>
              <a:rPr lang="en-US" dirty="0"/>
              <a:t>brattle.com | </a:t>
            </a:r>
            <a:fld id="{A5E200B9-27E0-4085-833A-3679795536F4}" type="slidenum">
              <a:rPr lang="en-US" smtClean="0"/>
              <a:t>14</a:t>
            </a:fld>
            <a:endParaRPr lang="en-US" dirty="0"/>
          </a:p>
        </p:txBody>
      </p:sp>
    </p:spTree>
    <p:extLst>
      <p:ext uri="{BB962C8B-B14F-4D97-AF65-F5344CB8AC3E}">
        <p14:creationId xmlns:p14="http://schemas.microsoft.com/office/powerpoint/2010/main" val="371441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06094"/>
            <a:ext cx="9245600" cy="720752"/>
          </a:xfrm>
          <a:solidFill>
            <a:schemeClr val="bg1"/>
          </a:solidFill>
        </p:spPr>
        <p:txBody>
          <a:bodyPr/>
          <a:lstStyle/>
          <a:p>
            <a:r>
              <a:rPr lang="en-US" dirty="0"/>
              <a:t>NREL Report: </a:t>
            </a:r>
            <a:r>
              <a:rPr lang="en-US" sz="2800" dirty="0">
                <a:hlinkClick r:id="rId2"/>
              </a:rPr>
              <a:t>Barriers and Opportunities to Realize the System Value of Interregional Transmission</a:t>
            </a:r>
            <a:r>
              <a:rPr lang="en-US" sz="2800" dirty="0"/>
              <a:t> (June 2024)</a:t>
            </a:r>
            <a:endParaRPr lang="es-ES" dirty="0"/>
          </a:p>
        </p:txBody>
      </p:sp>
      <p:sp>
        <p:nvSpPr>
          <p:cNvPr id="5" name="Text Placeholder 5"/>
          <p:cNvSpPr>
            <a:spLocks noGrp="1"/>
          </p:cNvSpPr>
          <p:nvPr>
            <p:ph type="body" sz="quarter" idx="19"/>
          </p:nvPr>
        </p:nvSpPr>
        <p:spPr>
          <a:xfrm>
            <a:off x="508000" y="7549"/>
            <a:ext cx="6040438" cy="477054"/>
          </a:xfrm>
        </p:spPr>
        <p:txBody>
          <a:bodyPr/>
          <a:lstStyle/>
          <a:p>
            <a:r>
              <a:rPr lang="en-US" dirty="0"/>
              <a:t> </a:t>
            </a:r>
          </a:p>
        </p:txBody>
      </p:sp>
      <p:sp>
        <p:nvSpPr>
          <p:cNvPr id="7" name="Text Placeholder 6"/>
          <p:cNvSpPr>
            <a:spLocks noGrp="1"/>
          </p:cNvSpPr>
          <p:nvPr>
            <p:ph type="body" sz="quarter" idx="16"/>
          </p:nvPr>
        </p:nvSpPr>
        <p:spPr>
          <a:xfrm>
            <a:off x="508000" y="1117093"/>
            <a:ext cx="10967720" cy="977035"/>
          </a:xfrm>
        </p:spPr>
        <p:txBody>
          <a:bodyPr/>
          <a:lstStyle/>
          <a:p>
            <a:pPr>
              <a:spcBef>
                <a:spcPts val="1200"/>
              </a:spcBef>
            </a:pPr>
            <a:r>
              <a:rPr lang="en-US" b="1" dirty="0"/>
              <a:t>NREL recommends reforms to “significantly enhance the value of interregional transmission and deliver additional within-region benefits”:</a:t>
            </a:r>
            <a:endParaRPr lang="en-US" sz="2000" dirty="0"/>
          </a:p>
        </p:txBody>
      </p:sp>
      <p:sp>
        <p:nvSpPr>
          <p:cNvPr id="8" name="Slide Number Placeholder 1"/>
          <p:cNvSpPr>
            <a:spLocks noGrp="1"/>
          </p:cNvSpPr>
          <p:nvPr>
            <p:ph type="sldNum" sz="quarter" idx="21"/>
          </p:nvPr>
        </p:nvSpPr>
        <p:spPr>
          <a:xfrm>
            <a:off x="10219174" y="6356350"/>
            <a:ext cx="1453544" cy="365125"/>
          </a:xfrm>
        </p:spPr>
        <p:txBody>
          <a:bodyPr/>
          <a:lstStyle/>
          <a:p>
            <a:r>
              <a:rPr lang="en-US" dirty="0"/>
              <a:t>brattle.com | </a:t>
            </a:r>
            <a:fld id="{A5E200B9-27E0-4085-833A-3679795536F4}" type="slidenum">
              <a:rPr lang="en-US" smtClean="0"/>
              <a:t>15</a:t>
            </a:fld>
            <a:endParaRPr lang="en-US" dirty="0"/>
          </a:p>
        </p:txBody>
      </p:sp>
      <p:pic>
        <p:nvPicPr>
          <p:cNvPr id="6" name="Picture 5">
            <a:extLst>
              <a:ext uri="{FF2B5EF4-FFF2-40B4-BE49-F238E27FC236}">
                <a16:creationId xmlns:a16="http://schemas.microsoft.com/office/drawing/2014/main" id="{B63C04BF-0BB4-AF72-4B94-6D4A88117CB3}"/>
              </a:ext>
            </a:extLst>
          </p:cNvPr>
          <p:cNvPicPr>
            <a:picLocks noChangeAspect="1"/>
          </p:cNvPicPr>
          <p:nvPr/>
        </p:nvPicPr>
        <p:blipFill>
          <a:blip r:embed="rId3"/>
          <a:stretch>
            <a:fillRect/>
          </a:stretch>
        </p:blipFill>
        <p:spPr>
          <a:xfrm>
            <a:off x="464775" y="2094128"/>
            <a:ext cx="7428917" cy="4587659"/>
          </a:xfrm>
          <a:prstGeom prst="rect">
            <a:avLst/>
          </a:prstGeom>
        </p:spPr>
      </p:pic>
      <p:sp>
        <p:nvSpPr>
          <p:cNvPr id="9" name="Text Placeholder 6">
            <a:extLst>
              <a:ext uri="{FF2B5EF4-FFF2-40B4-BE49-F238E27FC236}">
                <a16:creationId xmlns:a16="http://schemas.microsoft.com/office/drawing/2014/main" id="{58265F35-67E5-67A8-0212-4EA7738614AF}"/>
              </a:ext>
            </a:extLst>
          </p:cNvPr>
          <p:cNvSpPr txBox="1">
            <a:spLocks/>
          </p:cNvSpPr>
          <p:nvPr/>
        </p:nvSpPr>
        <p:spPr>
          <a:xfrm>
            <a:off x="7829006" y="2068821"/>
            <a:ext cx="4362994" cy="977035"/>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pPr>
            <a:r>
              <a:rPr lang="en-US" sz="2000" b="1" dirty="0">
                <a:solidFill>
                  <a:schemeClr val="accent5">
                    <a:lumMod val="75000"/>
                  </a:schemeClr>
                </a:solidFill>
              </a:rPr>
              <a:t>Recognize resource-adequacy and resilience value of interregional transmission</a:t>
            </a:r>
          </a:p>
          <a:p>
            <a:pPr lvl="1">
              <a:lnSpc>
                <a:spcPct val="90000"/>
              </a:lnSpc>
            </a:pPr>
            <a:endParaRPr lang="en-US" sz="2400" dirty="0"/>
          </a:p>
          <a:p>
            <a:pPr lvl="1">
              <a:lnSpc>
                <a:spcPct val="90000"/>
              </a:lnSpc>
            </a:pPr>
            <a:r>
              <a:rPr lang="en-US" sz="2000" dirty="0"/>
              <a:t>Improved coordination and joint congestion management</a:t>
            </a:r>
            <a:endParaRPr lang="en-US" sz="1000" dirty="0"/>
          </a:p>
          <a:p>
            <a:pPr lvl="1">
              <a:lnSpc>
                <a:spcPct val="90000"/>
              </a:lnSpc>
            </a:pPr>
            <a:endParaRPr lang="en-US" sz="1200" dirty="0"/>
          </a:p>
          <a:p>
            <a:pPr lvl="1">
              <a:lnSpc>
                <a:spcPct val="90000"/>
              </a:lnSpc>
            </a:pPr>
            <a:r>
              <a:rPr lang="en-US" sz="2000" dirty="0"/>
              <a:t>De-pancaking</a:t>
            </a:r>
          </a:p>
          <a:p>
            <a:pPr lvl="1">
              <a:lnSpc>
                <a:spcPct val="90000"/>
              </a:lnSpc>
            </a:pPr>
            <a:r>
              <a:rPr lang="en-US" sz="2000" dirty="0"/>
              <a:t>Improved intertie pricing</a:t>
            </a:r>
          </a:p>
          <a:p>
            <a:pPr lvl="1">
              <a:lnSpc>
                <a:spcPct val="90000"/>
              </a:lnSpc>
            </a:pPr>
            <a:r>
              <a:rPr lang="en-US" sz="2000" b="1" dirty="0">
                <a:solidFill>
                  <a:schemeClr val="accent3">
                    <a:lumMod val="75000"/>
                  </a:schemeClr>
                </a:solidFill>
              </a:rPr>
              <a:t>Move toward intertie optimization</a:t>
            </a:r>
          </a:p>
          <a:p>
            <a:pPr lvl="1">
              <a:lnSpc>
                <a:spcPct val="90000"/>
              </a:lnSpc>
            </a:pPr>
            <a:endParaRPr lang="en-US" sz="1200" dirty="0"/>
          </a:p>
          <a:p>
            <a:pPr lvl="1">
              <a:lnSpc>
                <a:spcPct val="90000"/>
              </a:lnSpc>
            </a:pPr>
            <a:r>
              <a:rPr lang="en-US" sz="2000" dirty="0"/>
              <a:t>Interregional planning</a:t>
            </a:r>
          </a:p>
          <a:p>
            <a:pPr lvl="1">
              <a:lnSpc>
                <a:spcPct val="90000"/>
              </a:lnSpc>
            </a:pPr>
            <a:r>
              <a:rPr lang="en-US" sz="2000" dirty="0"/>
              <a:t>Interconnection-wide optimization</a:t>
            </a:r>
          </a:p>
        </p:txBody>
      </p:sp>
      <p:sp>
        <p:nvSpPr>
          <p:cNvPr id="10" name="Arrow: Right 9">
            <a:extLst>
              <a:ext uri="{FF2B5EF4-FFF2-40B4-BE49-F238E27FC236}">
                <a16:creationId xmlns:a16="http://schemas.microsoft.com/office/drawing/2014/main" id="{EE0565DF-B705-3E8F-777C-F5A15F683583}"/>
              </a:ext>
            </a:extLst>
          </p:cNvPr>
          <p:cNvSpPr/>
          <p:nvPr/>
        </p:nvSpPr>
        <p:spPr>
          <a:xfrm>
            <a:off x="7847871" y="5114843"/>
            <a:ext cx="269966" cy="278675"/>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5A72BB8-3EAB-3B3B-257E-B304C3D4FD60}"/>
              </a:ext>
            </a:extLst>
          </p:cNvPr>
          <p:cNvSpPr/>
          <p:nvPr/>
        </p:nvSpPr>
        <p:spPr>
          <a:xfrm>
            <a:off x="2673532" y="4563291"/>
            <a:ext cx="2124891" cy="182880"/>
          </a:xfrm>
          <a:prstGeom prst="round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1CC309-677F-A1B0-EC9F-8EC5535778E8}"/>
              </a:ext>
            </a:extLst>
          </p:cNvPr>
          <p:cNvPicPr>
            <a:picLocks noChangeAspect="1"/>
          </p:cNvPicPr>
          <p:nvPr/>
        </p:nvPicPr>
        <p:blipFill rotWithShape="1">
          <a:blip r:embed="rId4"/>
          <a:srcRect t="12514"/>
          <a:stretch/>
        </p:blipFill>
        <p:spPr>
          <a:xfrm>
            <a:off x="9653738" y="-100"/>
            <a:ext cx="2533650" cy="1133290"/>
          </a:xfrm>
          <a:prstGeom prst="rect">
            <a:avLst/>
          </a:prstGeom>
        </p:spPr>
      </p:pic>
      <p:sp>
        <p:nvSpPr>
          <p:cNvPr id="4" name="Arrow: Right 3">
            <a:extLst>
              <a:ext uri="{FF2B5EF4-FFF2-40B4-BE49-F238E27FC236}">
                <a16:creationId xmlns:a16="http://schemas.microsoft.com/office/drawing/2014/main" id="{48380B03-874B-3FDA-70F3-005B7C9964B0}"/>
              </a:ext>
            </a:extLst>
          </p:cNvPr>
          <p:cNvSpPr/>
          <p:nvPr/>
        </p:nvSpPr>
        <p:spPr>
          <a:xfrm>
            <a:off x="7856833" y="2264066"/>
            <a:ext cx="269966" cy="278675"/>
          </a:xfrm>
          <a:prstGeom prst="rightArrow">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lumMod val="75000"/>
                </a:schemeClr>
              </a:solidFill>
            </a:endParaRPr>
          </a:p>
        </p:txBody>
      </p:sp>
    </p:spTree>
    <p:extLst>
      <p:ext uri="{BB962C8B-B14F-4D97-AF65-F5344CB8AC3E}">
        <p14:creationId xmlns:p14="http://schemas.microsoft.com/office/powerpoint/2010/main" val="141888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D86062-8878-5BC2-1FAA-987F4B1CFBA0}"/>
              </a:ext>
            </a:extLst>
          </p:cNvPr>
          <p:cNvPicPr>
            <a:picLocks noChangeAspect="1"/>
          </p:cNvPicPr>
          <p:nvPr/>
        </p:nvPicPr>
        <p:blipFill>
          <a:blip r:embed="rId2"/>
          <a:stretch>
            <a:fillRect/>
          </a:stretch>
        </p:blipFill>
        <p:spPr>
          <a:xfrm>
            <a:off x="644266" y="2120499"/>
            <a:ext cx="9502643" cy="4413309"/>
          </a:xfrm>
          <a:prstGeom prst="rect">
            <a:avLst/>
          </a:prstGeom>
        </p:spPr>
      </p:pic>
      <p:pic>
        <p:nvPicPr>
          <p:cNvPr id="20" name="Picture 19">
            <a:extLst>
              <a:ext uri="{FF2B5EF4-FFF2-40B4-BE49-F238E27FC236}">
                <a16:creationId xmlns:a16="http://schemas.microsoft.com/office/drawing/2014/main" id="{242A5397-C1CB-DB38-391E-C1DB91A32FDF}"/>
              </a:ext>
            </a:extLst>
          </p:cNvPr>
          <p:cNvPicPr>
            <a:picLocks noChangeAspect="1"/>
          </p:cNvPicPr>
          <p:nvPr/>
        </p:nvPicPr>
        <p:blipFill>
          <a:blip r:embed="rId3"/>
          <a:stretch>
            <a:fillRect/>
          </a:stretch>
        </p:blipFill>
        <p:spPr>
          <a:xfrm>
            <a:off x="10093234" y="678"/>
            <a:ext cx="2097413" cy="2140851"/>
          </a:xfrm>
          <a:prstGeom prst="rect">
            <a:avLst/>
          </a:prstGeom>
        </p:spPr>
      </p:pic>
      <p:sp>
        <p:nvSpPr>
          <p:cNvPr id="2" name="Title 1"/>
          <p:cNvSpPr>
            <a:spLocks noGrp="1"/>
          </p:cNvSpPr>
          <p:nvPr>
            <p:ph type="title"/>
          </p:nvPr>
        </p:nvSpPr>
        <p:spPr>
          <a:xfrm>
            <a:off x="508000" y="506094"/>
            <a:ext cx="8792754" cy="720752"/>
          </a:xfrm>
          <a:solidFill>
            <a:schemeClr val="bg1"/>
          </a:solidFill>
        </p:spPr>
        <p:txBody>
          <a:bodyPr/>
          <a:lstStyle/>
          <a:p>
            <a:r>
              <a:rPr lang="en-US" dirty="0"/>
              <a:t>NARUC Report: </a:t>
            </a:r>
            <a:r>
              <a:rPr lang="en-US" sz="2800" dirty="0">
                <a:hlinkClick r:id="rId4"/>
              </a:rPr>
              <a:t>Collaborative Enhancements to Unlock Interregional Transmission</a:t>
            </a:r>
            <a:r>
              <a:rPr lang="en-US" sz="2800" dirty="0"/>
              <a:t> (June 2024)</a:t>
            </a:r>
            <a:endParaRPr lang="es-ES" dirty="0"/>
          </a:p>
        </p:txBody>
      </p:sp>
      <p:sp>
        <p:nvSpPr>
          <p:cNvPr id="5" name="Text Placeholder 5"/>
          <p:cNvSpPr>
            <a:spLocks noGrp="1"/>
          </p:cNvSpPr>
          <p:nvPr>
            <p:ph type="body" sz="quarter" idx="19"/>
          </p:nvPr>
        </p:nvSpPr>
        <p:spPr>
          <a:xfrm>
            <a:off x="508000" y="7549"/>
            <a:ext cx="6040438" cy="477054"/>
          </a:xfrm>
        </p:spPr>
        <p:txBody>
          <a:bodyPr/>
          <a:lstStyle/>
          <a:p>
            <a:r>
              <a:rPr lang="en-US" dirty="0"/>
              <a:t> </a:t>
            </a:r>
          </a:p>
        </p:txBody>
      </p:sp>
      <p:sp>
        <p:nvSpPr>
          <p:cNvPr id="7" name="Text Placeholder 6"/>
          <p:cNvSpPr>
            <a:spLocks noGrp="1"/>
          </p:cNvSpPr>
          <p:nvPr>
            <p:ph type="body" sz="quarter" idx="16"/>
          </p:nvPr>
        </p:nvSpPr>
        <p:spPr>
          <a:xfrm>
            <a:off x="508000" y="1117093"/>
            <a:ext cx="10125166" cy="977035"/>
          </a:xfrm>
        </p:spPr>
        <p:txBody>
          <a:bodyPr/>
          <a:lstStyle/>
          <a:p>
            <a:pPr>
              <a:spcBef>
                <a:spcPts val="1200"/>
              </a:spcBef>
            </a:pPr>
            <a:r>
              <a:rPr lang="en-US" b="1" dirty="0"/>
              <a:t>Recommends reforms improve planning, permitting, and operational utilization of interregional transmission, including intertie optimization:</a:t>
            </a:r>
            <a:endParaRPr lang="en-US" sz="2000" dirty="0"/>
          </a:p>
        </p:txBody>
      </p:sp>
      <p:sp>
        <p:nvSpPr>
          <p:cNvPr id="8" name="Slide Number Placeholder 1"/>
          <p:cNvSpPr>
            <a:spLocks noGrp="1"/>
          </p:cNvSpPr>
          <p:nvPr>
            <p:ph type="sldNum" sz="quarter" idx="21"/>
          </p:nvPr>
        </p:nvSpPr>
        <p:spPr>
          <a:xfrm>
            <a:off x="10219174" y="6356350"/>
            <a:ext cx="1453544" cy="365125"/>
          </a:xfrm>
        </p:spPr>
        <p:txBody>
          <a:bodyPr/>
          <a:lstStyle/>
          <a:p>
            <a:r>
              <a:rPr lang="en-US" dirty="0"/>
              <a:t>brattle.com | </a:t>
            </a:r>
            <a:fld id="{A5E200B9-27E0-4085-833A-3679795536F4}" type="slidenum">
              <a:rPr lang="en-US" smtClean="0"/>
              <a:t>16</a:t>
            </a:fld>
            <a:endParaRPr lang="en-US" dirty="0"/>
          </a:p>
        </p:txBody>
      </p:sp>
      <p:sp>
        <p:nvSpPr>
          <p:cNvPr id="3" name="Oval 2">
            <a:extLst>
              <a:ext uri="{FF2B5EF4-FFF2-40B4-BE49-F238E27FC236}">
                <a16:creationId xmlns:a16="http://schemas.microsoft.com/office/drawing/2014/main" id="{5A1A1B0D-BDC3-CBCE-49B7-AD82E8E97AB9}"/>
              </a:ext>
            </a:extLst>
          </p:cNvPr>
          <p:cNvSpPr/>
          <p:nvPr/>
        </p:nvSpPr>
        <p:spPr>
          <a:xfrm>
            <a:off x="7215575" y="5114843"/>
            <a:ext cx="1643743" cy="1407877"/>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B9C6D7D-3B72-B1ED-C2A9-D39104440DD6}"/>
              </a:ext>
            </a:extLst>
          </p:cNvPr>
          <p:cNvSpPr/>
          <p:nvPr/>
        </p:nvSpPr>
        <p:spPr>
          <a:xfrm>
            <a:off x="4346089" y="5119194"/>
            <a:ext cx="1643743" cy="1407877"/>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18EF056-BBD4-A29A-7D9D-F2680BCC16C1}"/>
              </a:ext>
            </a:extLst>
          </p:cNvPr>
          <p:cNvSpPr txBox="1"/>
          <p:nvPr/>
        </p:nvSpPr>
        <p:spPr>
          <a:xfrm>
            <a:off x="1097283" y="6578389"/>
            <a:ext cx="6096000" cy="276999"/>
          </a:xfrm>
          <a:prstGeom prst="rect">
            <a:avLst/>
          </a:prstGeom>
          <a:noFill/>
        </p:spPr>
        <p:txBody>
          <a:bodyPr wrap="square">
            <a:spAutoFit/>
          </a:bodyPr>
          <a:lstStyle/>
          <a:p>
            <a:r>
              <a:rPr lang="en-US" sz="1200" dirty="0"/>
              <a:t>Source: </a:t>
            </a:r>
            <a:r>
              <a:rPr lang="en-US" sz="1200" dirty="0">
                <a:hlinkClick r:id="rId4"/>
              </a:rPr>
              <a:t>https://pubs.naruc.org/pub/BACDBB9D-02BF-0090-0109-B51B36B74439</a:t>
            </a:r>
            <a:r>
              <a:rPr lang="en-US" sz="1200" dirty="0"/>
              <a:t> </a:t>
            </a:r>
          </a:p>
        </p:txBody>
      </p:sp>
      <p:pic>
        <p:nvPicPr>
          <p:cNvPr id="22" name="Picture 21">
            <a:extLst>
              <a:ext uri="{FF2B5EF4-FFF2-40B4-BE49-F238E27FC236}">
                <a16:creationId xmlns:a16="http://schemas.microsoft.com/office/drawing/2014/main" id="{E138F469-8236-D592-53BD-D629D61C3C33}"/>
              </a:ext>
            </a:extLst>
          </p:cNvPr>
          <p:cNvPicPr>
            <a:picLocks noChangeAspect="1"/>
          </p:cNvPicPr>
          <p:nvPr/>
        </p:nvPicPr>
        <p:blipFill>
          <a:blip r:embed="rId5"/>
          <a:stretch>
            <a:fillRect/>
          </a:stretch>
        </p:blipFill>
        <p:spPr>
          <a:xfrm>
            <a:off x="10344325" y="2116181"/>
            <a:ext cx="1774057" cy="555175"/>
          </a:xfrm>
          <a:prstGeom prst="rect">
            <a:avLst/>
          </a:prstGeom>
        </p:spPr>
      </p:pic>
    </p:spTree>
    <p:extLst>
      <p:ext uri="{BB962C8B-B14F-4D97-AF65-F5344CB8AC3E}">
        <p14:creationId xmlns:p14="http://schemas.microsoft.com/office/powerpoint/2010/main" val="21518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1"/>
          </p:nvPr>
        </p:nvSpPr>
        <p:spPr/>
        <p:txBody>
          <a:bodyPr/>
          <a:lstStyle/>
          <a:p>
            <a:r>
              <a:rPr lang="en-US"/>
              <a:t>brattle.com | </a:t>
            </a:r>
            <a:fld id="{C95ECF09-ED6D-489D-87B4-9DBCD4D54A41}" type="slidenum">
              <a:rPr lang="en-US" smtClean="0"/>
              <a:pPr/>
              <a:t>17</a:t>
            </a:fld>
            <a:endParaRPr lang="en-US"/>
          </a:p>
        </p:txBody>
      </p:sp>
      <p:sp>
        <p:nvSpPr>
          <p:cNvPr id="17" name="Text Placeholder 16"/>
          <p:cNvSpPr>
            <a:spLocks noGrp="1"/>
          </p:cNvSpPr>
          <p:nvPr>
            <p:ph type="body" sz="quarter" idx="19"/>
          </p:nvPr>
        </p:nvSpPr>
        <p:spPr/>
        <p:txBody>
          <a:bodyPr/>
          <a:lstStyle/>
          <a:p>
            <a:r>
              <a:rPr lang="en-US"/>
              <a:t> </a:t>
            </a:r>
          </a:p>
        </p:txBody>
      </p:sp>
      <p:sp>
        <p:nvSpPr>
          <p:cNvPr id="4" name="Title 3"/>
          <p:cNvSpPr>
            <a:spLocks noGrp="1"/>
          </p:cNvSpPr>
          <p:nvPr>
            <p:ph type="title"/>
          </p:nvPr>
        </p:nvSpPr>
        <p:spPr/>
        <p:txBody>
          <a:bodyPr/>
          <a:lstStyle/>
          <a:p>
            <a:r>
              <a:rPr lang="en-US" dirty="0"/>
              <a:t>Note</a:t>
            </a:r>
          </a:p>
        </p:txBody>
      </p:sp>
      <p:sp>
        <p:nvSpPr>
          <p:cNvPr id="6" name="TextBox 5"/>
          <p:cNvSpPr txBox="1"/>
          <p:nvPr/>
        </p:nvSpPr>
        <p:spPr>
          <a:xfrm>
            <a:off x="517893" y="1336072"/>
            <a:ext cx="6030545" cy="4539704"/>
          </a:xfrm>
          <a:prstGeom prst="rect">
            <a:avLst/>
          </a:prstGeom>
          <a:noFill/>
        </p:spPr>
        <p:txBody>
          <a:bodyPr wrap="square" rtlCol="0">
            <a:spAutoFit/>
          </a:bodyPr>
          <a:lstStyle/>
          <a:p>
            <a:r>
              <a:rPr lang="en-US" sz="2400" b="1" dirty="0"/>
              <a:t>This content is in part based on:</a:t>
            </a:r>
          </a:p>
          <a:p>
            <a:endParaRPr lang="en-US" sz="1200" dirty="0">
              <a:hlinkClick r:id="rId3"/>
            </a:endParaRPr>
          </a:p>
          <a:p>
            <a:r>
              <a:rPr lang="en-US" dirty="0">
                <a:hlinkClick r:id="rId3"/>
              </a:rPr>
              <a:t>The Need for Intertie Optimization</a:t>
            </a:r>
            <a:r>
              <a:rPr lang="en-US" dirty="0"/>
              <a:t>, prepared for ACORE, Advanced Power Alliance, Grid United, Invenergy, MAREC, and NRDC, October 2023</a:t>
            </a:r>
          </a:p>
          <a:p>
            <a:endParaRPr lang="en-US" sz="1100" dirty="0"/>
          </a:p>
          <a:p>
            <a:r>
              <a:rPr lang="en-US" dirty="0">
                <a:hlinkClick r:id="rId4"/>
              </a:rPr>
              <a:t>Intertie Optimization FAQs and Implementation Principles</a:t>
            </a:r>
            <a:r>
              <a:rPr lang="en-US" dirty="0"/>
              <a:t>, February 2024</a:t>
            </a:r>
          </a:p>
          <a:p>
            <a:endParaRPr lang="en-US" sz="1100" dirty="0"/>
          </a:p>
          <a:p>
            <a:r>
              <a:rPr lang="en-US" dirty="0">
                <a:hlinkClick r:id="rId5"/>
              </a:rPr>
              <a:t>Intertie Optimization: Efficient Use of Interregional Transmission (Update)</a:t>
            </a:r>
            <a:r>
              <a:rPr lang="en-US" dirty="0"/>
              <a:t>, presented to OPSI, April 12, 2024</a:t>
            </a:r>
          </a:p>
          <a:p>
            <a:endParaRPr lang="en-US" sz="1100" dirty="0"/>
          </a:p>
          <a:p>
            <a:r>
              <a:rPr lang="en-US" dirty="0">
                <a:hlinkClick r:id="rId6"/>
              </a:rPr>
              <a:t>Market Benefits and Seams: Options and Implications</a:t>
            </a:r>
            <a:r>
              <a:rPr lang="en-US" dirty="0"/>
              <a:t>, presented to CREPC-WIRAB, April 24, 2024.</a:t>
            </a:r>
          </a:p>
          <a:p>
            <a:endParaRPr lang="en-US" sz="1100" dirty="0"/>
          </a:p>
          <a:p>
            <a:r>
              <a:rPr lang="en-US" dirty="0"/>
              <a:t>Various State of Market, LBNL, NARUC, and NREL reports                          (as cited in the slides)</a:t>
            </a:r>
          </a:p>
        </p:txBody>
      </p:sp>
      <p:pic>
        <p:nvPicPr>
          <p:cNvPr id="8" name="Picture 7">
            <a:extLst>
              <a:ext uri="{FF2B5EF4-FFF2-40B4-BE49-F238E27FC236}">
                <a16:creationId xmlns:a16="http://schemas.microsoft.com/office/drawing/2014/main" id="{68C3DEF4-0BDD-70B0-603C-A5CF6EA3A3A1}"/>
              </a:ext>
            </a:extLst>
          </p:cNvPr>
          <p:cNvPicPr>
            <a:picLocks noChangeAspect="1"/>
          </p:cNvPicPr>
          <p:nvPr/>
        </p:nvPicPr>
        <p:blipFill>
          <a:blip r:embed="rId7"/>
          <a:stretch>
            <a:fillRect/>
          </a:stretch>
        </p:blipFill>
        <p:spPr>
          <a:xfrm>
            <a:off x="6801824" y="0"/>
            <a:ext cx="5381037" cy="6858000"/>
          </a:xfrm>
          <a:prstGeom prst="rect">
            <a:avLst/>
          </a:prstGeom>
          <a:ln>
            <a:solidFill>
              <a:schemeClr val="accent1"/>
            </a:solidFill>
          </a:ln>
        </p:spPr>
      </p:pic>
    </p:spTree>
    <p:extLst>
      <p:ext uri="{BB962C8B-B14F-4D97-AF65-F5344CB8AC3E}">
        <p14:creationId xmlns:p14="http://schemas.microsoft.com/office/powerpoint/2010/main" val="197302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66134"/>
            <a:ext cx="10959322" cy="720752"/>
          </a:xfrm>
          <a:solidFill>
            <a:schemeClr val="bg1"/>
          </a:solidFill>
        </p:spPr>
        <p:txBody>
          <a:bodyPr>
            <a:normAutofit/>
          </a:bodyPr>
          <a:lstStyle/>
          <a:p>
            <a:r>
              <a:rPr lang="en-US" dirty="0"/>
              <a:t>Promising Initiative: SPP’s Inter-Market Optimization Framework</a:t>
            </a:r>
            <a:endParaRPr lang="es-ES" dirty="0"/>
          </a:p>
        </p:txBody>
      </p:sp>
      <p:sp>
        <p:nvSpPr>
          <p:cNvPr id="5" name="Text Placeholder 5"/>
          <p:cNvSpPr>
            <a:spLocks noGrp="1"/>
          </p:cNvSpPr>
          <p:nvPr>
            <p:ph type="body" sz="quarter" idx="19"/>
          </p:nvPr>
        </p:nvSpPr>
        <p:spPr>
          <a:xfrm>
            <a:off x="508000" y="7549"/>
            <a:ext cx="6040438" cy="477054"/>
          </a:xfrm>
        </p:spPr>
        <p:txBody>
          <a:bodyPr/>
          <a:lstStyle/>
          <a:p>
            <a:r>
              <a:rPr lang="en-US" dirty="0"/>
              <a:t> </a:t>
            </a:r>
          </a:p>
        </p:txBody>
      </p:sp>
      <p:sp>
        <p:nvSpPr>
          <p:cNvPr id="7" name="Text Placeholder 6"/>
          <p:cNvSpPr>
            <a:spLocks noGrp="1"/>
          </p:cNvSpPr>
          <p:nvPr>
            <p:ph type="body" sz="quarter" idx="16"/>
          </p:nvPr>
        </p:nvSpPr>
        <p:spPr>
          <a:xfrm>
            <a:off x="6167535" y="1294374"/>
            <a:ext cx="5878285" cy="4995862"/>
          </a:xfrm>
        </p:spPr>
        <p:txBody>
          <a:bodyPr/>
          <a:lstStyle/>
          <a:p>
            <a:pPr lvl="1">
              <a:lnSpc>
                <a:spcPct val="95000"/>
              </a:lnSpc>
            </a:pPr>
            <a:r>
              <a:rPr lang="en-US" sz="2000" dirty="0"/>
              <a:t>SPP staff has been exploring an Inter-Market Optimization Framework to improve the efficiency of transfers between SPP and its neighbors, resulting in increased economic benefits for SPP’s market participants</a:t>
            </a:r>
          </a:p>
          <a:p>
            <a:pPr lvl="1">
              <a:lnSpc>
                <a:spcPct val="95000"/>
              </a:lnSpc>
            </a:pPr>
            <a:r>
              <a:rPr lang="en-US" sz="2000" dirty="0"/>
              <a:t>On October 16, 2024, SPP’s Strategic Planning Committee (SPC) endorsed that staff’s work on this concept be prioritized within the “Optimized Seams” objectives of SPP’s strategic planning roadmap</a:t>
            </a:r>
            <a:endParaRPr lang="en-US" sz="2000" b="0" i="0" u="none" strike="noStrike" baseline="0" dirty="0">
              <a:solidFill>
                <a:srgbClr val="2A363A"/>
              </a:solidFill>
            </a:endParaRPr>
          </a:p>
          <a:p>
            <a:pPr lvl="1">
              <a:lnSpc>
                <a:spcPct val="95000"/>
              </a:lnSpc>
            </a:pPr>
            <a:r>
              <a:rPr lang="en-US" sz="2000" b="0" i="0" u="none" strike="noStrike" baseline="0" dirty="0">
                <a:solidFill>
                  <a:srgbClr val="2A363A"/>
                </a:solidFill>
              </a:rPr>
              <a:t>SPP’s proposed next steps:</a:t>
            </a:r>
          </a:p>
          <a:p>
            <a:pPr lvl="2">
              <a:lnSpc>
                <a:spcPct val="95000"/>
              </a:lnSpc>
            </a:pPr>
            <a:r>
              <a:rPr lang="en-US" b="0" i="0" u="none" strike="noStrike" baseline="0" dirty="0">
                <a:solidFill>
                  <a:srgbClr val="2A363A"/>
                </a:solidFill>
              </a:rPr>
              <a:t>Further evaluate potential value of adding this feature to the market design</a:t>
            </a:r>
          </a:p>
          <a:p>
            <a:pPr lvl="2">
              <a:lnSpc>
                <a:spcPct val="95000"/>
              </a:lnSpc>
            </a:pPr>
            <a:r>
              <a:rPr lang="en-US" b="0" i="0" u="none" strike="noStrike" baseline="0" dirty="0">
                <a:solidFill>
                  <a:srgbClr val="2A363A"/>
                </a:solidFill>
              </a:rPr>
              <a:t>Prioritize inter-market optimization within the Optimized Seams strategic opportunity</a:t>
            </a:r>
          </a:p>
          <a:p>
            <a:pPr lvl="2">
              <a:lnSpc>
                <a:spcPct val="95000"/>
              </a:lnSpc>
            </a:pPr>
            <a:r>
              <a:rPr lang="en-US" b="0" i="0" u="none" strike="noStrike" baseline="0" dirty="0">
                <a:solidFill>
                  <a:srgbClr val="2A363A"/>
                </a:solidFill>
              </a:rPr>
              <a:t>Develop policy proposals to address challenges identified</a:t>
            </a:r>
          </a:p>
          <a:p>
            <a:pPr>
              <a:lnSpc>
                <a:spcPct val="95000"/>
              </a:lnSpc>
            </a:pPr>
            <a:endParaRPr lang="en-US" sz="1800" b="0" i="0" u="none" strike="noStrike" baseline="0" dirty="0">
              <a:solidFill>
                <a:srgbClr val="2A363A"/>
              </a:solidFill>
            </a:endParaRPr>
          </a:p>
          <a:p>
            <a:pPr marL="111125" lvl="1" indent="0">
              <a:lnSpc>
                <a:spcPct val="95000"/>
              </a:lnSpc>
              <a:spcBef>
                <a:spcPts val="1000"/>
              </a:spcBef>
              <a:spcAft>
                <a:spcPts val="1000"/>
              </a:spcAft>
              <a:buNone/>
            </a:pPr>
            <a:endParaRPr lang="en-US" dirty="0"/>
          </a:p>
        </p:txBody>
      </p:sp>
      <p:sp>
        <p:nvSpPr>
          <p:cNvPr id="8" name="Slide Number Placeholder 1"/>
          <p:cNvSpPr>
            <a:spLocks noGrp="1"/>
          </p:cNvSpPr>
          <p:nvPr>
            <p:ph type="sldNum" sz="quarter" idx="21"/>
          </p:nvPr>
        </p:nvSpPr>
        <p:spPr>
          <a:xfrm>
            <a:off x="10219174" y="6356350"/>
            <a:ext cx="1453544"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C8186"/>
                </a:solidFill>
                <a:effectLst/>
                <a:uLnTx/>
                <a:uFillTx/>
                <a:latin typeface="Calibri" panose="020F0502020204030204"/>
                <a:ea typeface="+mn-ea"/>
                <a:cs typeface="+mn-cs"/>
              </a:rPr>
              <a:t>brattle.com | </a:t>
            </a:r>
            <a:fld id="{A5E200B9-27E0-4085-833A-3679795536F4}" type="slidenum">
              <a:rPr kumimoji="0" lang="en-US" sz="1000" b="0" i="0" u="none" strike="noStrike" kern="1200" cap="none" spc="0" normalizeH="0" baseline="0" noProof="0" smtClean="0">
                <a:ln>
                  <a:noFill/>
                </a:ln>
                <a:solidFill>
                  <a:srgbClr val="7C818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7C818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9243DA5-83F0-801F-68DF-11C7D5D0D618}"/>
              </a:ext>
            </a:extLst>
          </p:cNvPr>
          <p:cNvPicPr>
            <a:picLocks noChangeAspect="1"/>
          </p:cNvPicPr>
          <p:nvPr/>
        </p:nvPicPr>
        <p:blipFill>
          <a:blip r:embed="rId2"/>
          <a:stretch>
            <a:fillRect/>
          </a:stretch>
        </p:blipFill>
        <p:spPr>
          <a:xfrm>
            <a:off x="594421" y="1408146"/>
            <a:ext cx="5501579" cy="4948203"/>
          </a:xfrm>
          <a:prstGeom prst="rect">
            <a:avLst/>
          </a:prstGeom>
        </p:spPr>
      </p:pic>
      <p:sp>
        <p:nvSpPr>
          <p:cNvPr id="6" name="TextBox 5">
            <a:extLst>
              <a:ext uri="{FF2B5EF4-FFF2-40B4-BE49-F238E27FC236}">
                <a16:creationId xmlns:a16="http://schemas.microsoft.com/office/drawing/2014/main" id="{80F32070-BADB-C984-36DA-79BCF7C0DF1D}"/>
              </a:ext>
            </a:extLst>
          </p:cNvPr>
          <p:cNvSpPr txBox="1"/>
          <p:nvPr/>
        </p:nvSpPr>
        <p:spPr>
          <a:xfrm>
            <a:off x="550510" y="6391470"/>
            <a:ext cx="5315045" cy="307777"/>
          </a:xfrm>
          <a:prstGeom prst="rect">
            <a:avLst/>
          </a:prstGeom>
          <a:noFill/>
        </p:spPr>
        <p:txBody>
          <a:bodyPr wrap="none" rtlCol="0">
            <a:spAutoFit/>
          </a:bodyPr>
          <a:lstStyle/>
          <a:p>
            <a:r>
              <a:rPr lang="en-US" sz="1400" dirty="0"/>
              <a:t>Source: </a:t>
            </a:r>
            <a:r>
              <a:rPr lang="en-US" sz="1400" dirty="0">
                <a:hlinkClick r:id="rId3"/>
              </a:rPr>
              <a:t>SPP Documents &amp; Filings – SPC Meeting Materials</a:t>
            </a:r>
            <a:r>
              <a:rPr lang="en-US" sz="1400" dirty="0"/>
              <a:t>, Oct 8, 2024</a:t>
            </a:r>
          </a:p>
        </p:txBody>
      </p:sp>
    </p:spTree>
    <p:extLst>
      <p:ext uri="{BB962C8B-B14F-4D97-AF65-F5344CB8AC3E}">
        <p14:creationId xmlns:p14="http://schemas.microsoft.com/office/powerpoint/2010/main" val="241514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7BC86-870B-1D6C-DD6E-6CCCFB99C6C5}"/>
              </a:ext>
            </a:extLst>
          </p:cNvPr>
          <p:cNvSpPr>
            <a:spLocks noGrp="1"/>
          </p:cNvSpPr>
          <p:nvPr>
            <p:ph type="sldNum" sz="quarter" idx="21"/>
          </p:nvPr>
        </p:nvSpPr>
        <p:spPr/>
        <p:txBody>
          <a:bodyPr/>
          <a:lstStyle/>
          <a:p>
            <a:r>
              <a:rPr lang="en-US"/>
              <a:t>brattle.com | </a:t>
            </a:r>
            <a:fld id="{C95ECF09-ED6D-489D-87B4-9DBCD4D54A41}" type="slidenum">
              <a:rPr lang="en-US" smtClean="0"/>
              <a:pPr/>
              <a:t>1</a:t>
            </a:fld>
            <a:endParaRPr lang="en-US" dirty="0"/>
          </a:p>
        </p:txBody>
      </p:sp>
      <p:sp>
        <p:nvSpPr>
          <p:cNvPr id="6" name="Title 5">
            <a:extLst>
              <a:ext uri="{FF2B5EF4-FFF2-40B4-BE49-F238E27FC236}">
                <a16:creationId xmlns:a16="http://schemas.microsoft.com/office/drawing/2014/main" id="{AA1423DD-D0CE-C834-02BF-BB27CBB5B686}"/>
              </a:ext>
            </a:extLst>
          </p:cNvPr>
          <p:cNvSpPr>
            <a:spLocks noGrp="1"/>
          </p:cNvSpPr>
          <p:nvPr>
            <p:ph type="title"/>
          </p:nvPr>
        </p:nvSpPr>
        <p:spPr>
          <a:xfrm>
            <a:off x="508000" y="512748"/>
            <a:ext cx="10941050" cy="555476"/>
          </a:xfrm>
        </p:spPr>
        <p:txBody>
          <a:bodyPr/>
          <a:lstStyle/>
          <a:p>
            <a:r>
              <a:rPr lang="en-US" b="1" dirty="0"/>
              <a:t>Contents</a:t>
            </a:r>
          </a:p>
        </p:txBody>
      </p:sp>
      <p:pic>
        <p:nvPicPr>
          <p:cNvPr id="7" name="Picture 6">
            <a:extLst>
              <a:ext uri="{FF2B5EF4-FFF2-40B4-BE49-F238E27FC236}">
                <a16:creationId xmlns:a16="http://schemas.microsoft.com/office/drawing/2014/main" id="{C92F7416-56E7-7FC2-EBA7-2645FB6DCCB6}"/>
              </a:ext>
            </a:extLst>
          </p:cNvPr>
          <p:cNvPicPr>
            <a:picLocks noChangeAspect="1"/>
          </p:cNvPicPr>
          <p:nvPr/>
        </p:nvPicPr>
        <p:blipFill>
          <a:blip r:embed="rId2"/>
          <a:stretch>
            <a:fillRect/>
          </a:stretch>
        </p:blipFill>
        <p:spPr>
          <a:xfrm>
            <a:off x="170481" y="3856933"/>
            <a:ext cx="6064814" cy="2864542"/>
          </a:xfrm>
          <a:prstGeom prst="rect">
            <a:avLst/>
          </a:prstGeom>
        </p:spPr>
      </p:pic>
      <p:pic>
        <p:nvPicPr>
          <p:cNvPr id="13" name="Picture 12">
            <a:extLst>
              <a:ext uri="{FF2B5EF4-FFF2-40B4-BE49-F238E27FC236}">
                <a16:creationId xmlns:a16="http://schemas.microsoft.com/office/drawing/2014/main" id="{9225B1C7-B285-AF12-AF23-23D180B6A46B}"/>
              </a:ext>
            </a:extLst>
          </p:cNvPr>
          <p:cNvPicPr>
            <a:picLocks noChangeAspect="1"/>
          </p:cNvPicPr>
          <p:nvPr/>
        </p:nvPicPr>
        <p:blipFill>
          <a:blip r:embed="rId3"/>
          <a:stretch>
            <a:fillRect/>
          </a:stretch>
        </p:blipFill>
        <p:spPr>
          <a:xfrm>
            <a:off x="7514552" y="603277"/>
            <a:ext cx="3934498" cy="5089704"/>
          </a:xfrm>
          <a:prstGeom prst="rect">
            <a:avLst/>
          </a:prstGeom>
          <a:effectLst>
            <a:outerShdw blurRad="50800" dist="38100" algn="l" rotWithShape="0">
              <a:prstClr val="black">
                <a:alpha val="40000"/>
              </a:prstClr>
            </a:outerShdw>
          </a:effectLst>
        </p:spPr>
      </p:pic>
      <p:sp>
        <p:nvSpPr>
          <p:cNvPr id="14" name="Text Placeholder 2">
            <a:extLst>
              <a:ext uri="{FF2B5EF4-FFF2-40B4-BE49-F238E27FC236}">
                <a16:creationId xmlns:a16="http://schemas.microsoft.com/office/drawing/2014/main" id="{9830A06F-978B-5E12-8364-FCAA34A63B5A}"/>
              </a:ext>
            </a:extLst>
          </p:cNvPr>
          <p:cNvSpPr txBox="1">
            <a:spLocks/>
          </p:cNvSpPr>
          <p:nvPr/>
        </p:nvSpPr>
        <p:spPr>
          <a:xfrm>
            <a:off x="508000" y="1301858"/>
            <a:ext cx="6683214" cy="2433235"/>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spcBef>
                <a:spcPts val="1200"/>
              </a:spcBef>
              <a:buFont typeface="+mj-lt"/>
              <a:buAutoNum type="alphaUcPeriod"/>
            </a:pPr>
            <a:r>
              <a:rPr lang="en-US" sz="2000" b="0" dirty="0">
                <a:solidFill>
                  <a:schemeClr val="tx1"/>
                </a:solidFill>
              </a:rPr>
              <a:t>Strategic Action Plan: Overview</a:t>
            </a:r>
          </a:p>
          <a:p>
            <a:pPr marL="342900" lvl="1" indent="-342900">
              <a:spcBef>
                <a:spcPts val="1400"/>
              </a:spcBef>
              <a:buFont typeface="+mj-lt"/>
              <a:buAutoNum type="alphaUcPeriod" startAt="2"/>
            </a:pPr>
            <a:r>
              <a:rPr lang="en-US" sz="2000" dirty="0">
                <a:solidFill>
                  <a:schemeClr val="tx1"/>
                </a:solidFill>
              </a:rPr>
              <a:t>Current Gaps in Interregional Transmission Initiatives</a:t>
            </a:r>
            <a:endParaRPr lang="en-US" sz="1400" dirty="0">
              <a:solidFill>
                <a:schemeClr val="tx1"/>
              </a:solidFill>
            </a:endParaRPr>
          </a:p>
          <a:p>
            <a:pPr marL="342900" indent="-342900">
              <a:spcBef>
                <a:spcPts val="1400"/>
              </a:spcBef>
              <a:buFont typeface="+mj-lt"/>
              <a:buAutoNum type="alphaUcPeriod" startAt="3"/>
            </a:pPr>
            <a:r>
              <a:rPr lang="en-US" sz="2000" b="0" dirty="0">
                <a:solidFill>
                  <a:schemeClr val="tx1"/>
                </a:solidFill>
              </a:rPr>
              <a:t>Addressing Current Gaps in Interregional Planning</a:t>
            </a:r>
            <a:endParaRPr lang="en-US" sz="1400" b="0" dirty="0">
              <a:solidFill>
                <a:schemeClr val="tx1"/>
              </a:solidFill>
            </a:endParaRPr>
          </a:p>
          <a:p>
            <a:pPr marL="342900" indent="-342900">
              <a:spcBef>
                <a:spcPts val="1400"/>
              </a:spcBef>
              <a:buFont typeface="+mj-lt"/>
              <a:buAutoNum type="alphaUcPeriod" startAt="3"/>
            </a:pPr>
            <a:r>
              <a:rPr lang="en-US" sz="2000" b="0" dirty="0">
                <a:solidFill>
                  <a:schemeClr val="tx1"/>
                </a:solidFill>
              </a:rPr>
              <a:t>Near-Term Action Plan </a:t>
            </a:r>
          </a:p>
          <a:p>
            <a:pPr marL="342900" indent="-342900">
              <a:spcBef>
                <a:spcPts val="1400"/>
              </a:spcBef>
              <a:buFont typeface="+mj-lt"/>
              <a:buAutoNum type="alphaUcPeriod" startAt="3"/>
            </a:pPr>
            <a:r>
              <a:rPr lang="en-US" sz="2000" b="0" dirty="0">
                <a:solidFill>
                  <a:schemeClr val="tx1"/>
                </a:solidFill>
              </a:rPr>
              <a:t>Mid-Term Action Plan</a:t>
            </a:r>
            <a:endParaRPr lang="en-US" sz="1400" b="0" dirty="0">
              <a:solidFill>
                <a:schemeClr val="tx1"/>
              </a:solidFill>
            </a:endParaRPr>
          </a:p>
        </p:txBody>
      </p:sp>
      <p:sp>
        <p:nvSpPr>
          <p:cNvPr id="3" name="Text Placeholder 2">
            <a:extLst>
              <a:ext uri="{FF2B5EF4-FFF2-40B4-BE49-F238E27FC236}">
                <a16:creationId xmlns:a16="http://schemas.microsoft.com/office/drawing/2014/main" id="{A17ECE81-02D8-2B3D-11D0-F91D57887436}"/>
              </a:ext>
            </a:extLst>
          </p:cNvPr>
          <p:cNvSpPr txBox="1">
            <a:spLocks/>
          </p:cNvSpPr>
          <p:nvPr/>
        </p:nvSpPr>
        <p:spPr>
          <a:xfrm>
            <a:off x="8470805" y="5800874"/>
            <a:ext cx="2021991" cy="453849"/>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400" dirty="0">
                <a:solidFill>
                  <a:schemeClr val="tx1"/>
                </a:solidFill>
              </a:rPr>
              <a:t>Strategic Action Plan </a:t>
            </a:r>
            <a:r>
              <a:rPr lang="en-US" sz="1400" dirty="0">
                <a:solidFill>
                  <a:schemeClr val="tx1"/>
                </a:solidFill>
                <a:hlinkClick r:id="rId4"/>
              </a:rPr>
              <a:t>link</a:t>
            </a:r>
            <a:endParaRPr lang="en-US" sz="1400" dirty="0">
              <a:solidFill>
                <a:schemeClr val="tx1"/>
              </a:solidFill>
            </a:endParaRPr>
          </a:p>
        </p:txBody>
      </p:sp>
    </p:spTree>
    <p:extLst>
      <p:ext uri="{BB962C8B-B14F-4D97-AF65-F5344CB8AC3E}">
        <p14:creationId xmlns:p14="http://schemas.microsoft.com/office/powerpoint/2010/main" val="223337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the Speaker</a:t>
            </a:r>
          </a:p>
        </p:txBody>
      </p:sp>
      <p:sp>
        <p:nvSpPr>
          <p:cNvPr id="4" name="Text Placeholder 3"/>
          <p:cNvSpPr>
            <a:spLocks noGrp="1"/>
          </p:cNvSpPr>
          <p:nvPr>
            <p:ph type="body" sz="quarter" idx="15"/>
          </p:nvPr>
        </p:nvSpPr>
        <p:spPr>
          <a:xfrm>
            <a:off x="426849" y="4009758"/>
            <a:ext cx="3592247" cy="582613"/>
          </a:xfrm>
        </p:spPr>
        <p:txBody>
          <a:bodyPr/>
          <a:lstStyle/>
          <a:p>
            <a:r>
              <a:rPr lang="en-US" b="1" dirty="0"/>
              <a:t>Joe DeLosa III</a:t>
            </a:r>
          </a:p>
        </p:txBody>
      </p:sp>
      <p:sp>
        <p:nvSpPr>
          <p:cNvPr id="5" name="Text Placeholder 4"/>
          <p:cNvSpPr>
            <a:spLocks noGrp="1"/>
          </p:cNvSpPr>
          <p:nvPr>
            <p:ph type="body" sz="quarter" idx="21"/>
          </p:nvPr>
        </p:nvSpPr>
        <p:spPr>
          <a:xfrm>
            <a:off x="512024" y="5043973"/>
            <a:ext cx="3519378" cy="381382"/>
          </a:xfrm>
        </p:spPr>
        <p:txBody>
          <a:bodyPr/>
          <a:lstStyle/>
          <a:p>
            <a:r>
              <a:rPr lang="en-US" dirty="0">
                <a:hlinkClick r:id="rId2"/>
              </a:rPr>
              <a:t>Joe.DeLosa@brattle.com</a:t>
            </a:r>
            <a:r>
              <a:rPr lang="en-US" dirty="0"/>
              <a:t>  </a:t>
            </a:r>
          </a:p>
        </p:txBody>
      </p:sp>
      <p:sp>
        <p:nvSpPr>
          <p:cNvPr id="6" name="Text Placeholder 5"/>
          <p:cNvSpPr>
            <a:spLocks noGrp="1"/>
          </p:cNvSpPr>
          <p:nvPr>
            <p:ph type="body" sz="quarter" idx="24"/>
          </p:nvPr>
        </p:nvSpPr>
        <p:spPr>
          <a:xfrm>
            <a:off x="512024" y="5435515"/>
            <a:ext cx="3519378" cy="381382"/>
          </a:xfrm>
        </p:spPr>
        <p:txBody>
          <a:bodyPr/>
          <a:lstStyle/>
          <a:p>
            <a:r>
              <a:rPr lang="en-US" dirty="0"/>
              <a:t>+1.845.612.9002</a:t>
            </a:r>
          </a:p>
        </p:txBody>
      </p:sp>
      <p:sp>
        <p:nvSpPr>
          <p:cNvPr id="7" name="Text Placeholder 6"/>
          <p:cNvSpPr>
            <a:spLocks noGrp="1"/>
          </p:cNvSpPr>
          <p:nvPr>
            <p:ph type="body" sz="quarter" idx="29"/>
          </p:nvPr>
        </p:nvSpPr>
        <p:spPr/>
        <p:txBody>
          <a:bodyPr/>
          <a:lstStyle/>
          <a:p>
            <a:r>
              <a:rPr lang="en-US" dirty="0"/>
              <a:t>Manager</a:t>
            </a:r>
            <a:br>
              <a:rPr lang="en-US" dirty="0"/>
            </a:br>
            <a:r>
              <a:rPr lang="en-US" dirty="0"/>
              <a:t>Washington, D.C.</a:t>
            </a:r>
          </a:p>
        </p:txBody>
      </p:sp>
      <p:sp>
        <p:nvSpPr>
          <p:cNvPr id="8" name="Text Placeholder 7"/>
          <p:cNvSpPr>
            <a:spLocks noGrp="1"/>
          </p:cNvSpPr>
          <p:nvPr>
            <p:ph type="body" sz="quarter" idx="32"/>
          </p:nvPr>
        </p:nvSpPr>
        <p:spPr>
          <a:xfrm>
            <a:off x="4059319" y="1528434"/>
            <a:ext cx="7391400" cy="4450388"/>
          </a:xfrm>
        </p:spPr>
        <p:txBody>
          <a:bodyPr/>
          <a:lstStyle/>
          <a:p>
            <a:pPr marL="0" lvl="0" indent="0" algn="just">
              <a:spcBef>
                <a:spcPts val="600"/>
              </a:spcBef>
              <a:buSzTx/>
              <a:buNone/>
            </a:pPr>
            <a:r>
              <a:rPr lang="en-US" sz="1600" b="1" dirty="0">
                <a:solidFill>
                  <a:schemeClr val="accent1"/>
                </a:solidFill>
                <a:cs typeface="Calibri"/>
              </a:rPr>
              <a:t>Joe DeLosa III</a:t>
            </a:r>
            <a:r>
              <a:rPr lang="en-US" sz="1600" dirty="0">
                <a:solidFill>
                  <a:schemeClr val="accent1"/>
                </a:solidFill>
                <a:cs typeface="Calibri"/>
              </a:rPr>
              <a:t> is a Manager at The Brattle Group with comprehensive experience at the intersection of state clean energy policy and wholesale electricity markets. He has served as a subject matter expert for clients and senior policymakers across a wide range of power market issues, including cost-effective implementation of state clean energy policy, transmission planning, energy and reserve markets, and resource adequacy. Mr. DeLosa has offered expert guidance on major state policy initiatives, including integrating offshore wind, integrated distribution planning, transmission cost allocation, and retail rate design. </a:t>
            </a:r>
          </a:p>
          <a:p>
            <a:pPr marL="0" lvl="0" indent="0" algn="just">
              <a:spcBef>
                <a:spcPts val="600"/>
              </a:spcBef>
              <a:buSzTx/>
              <a:buNone/>
            </a:pPr>
            <a:endParaRPr lang="en-US" sz="1600" dirty="0">
              <a:solidFill>
                <a:schemeClr val="accent1"/>
              </a:solidFill>
              <a:cs typeface="Calibri"/>
            </a:endParaRPr>
          </a:p>
          <a:p>
            <a:pPr marL="0" lvl="0" indent="0" algn="just">
              <a:spcBef>
                <a:spcPts val="600"/>
              </a:spcBef>
              <a:buSzTx/>
              <a:buNone/>
            </a:pPr>
            <a:r>
              <a:rPr lang="en-US" sz="1600" dirty="0">
                <a:solidFill>
                  <a:schemeClr val="accent1"/>
                </a:solidFill>
                <a:cs typeface="Calibri"/>
              </a:rPr>
              <a:t>Before joining Brattle, Mr. DeLosa was the Bureau Chief of Federal &amp; Regional Policy at the New Jersey Board of Public Utilities, where he managed all RTO and federal affairs for the State. In his prior role, he also oversaw regulatory affairs for the Delaware Public Service Commission. He has also advised a wide range of PJM states as a long-time member of the Organization of PJM States (OPSI) staff.</a:t>
            </a:r>
          </a:p>
          <a:p>
            <a:endParaRPr lang="en-US" sz="1600" dirty="0">
              <a:solidFill>
                <a:schemeClr val="accent1"/>
              </a:solidFill>
            </a:endParaRPr>
          </a:p>
        </p:txBody>
      </p:sp>
      <p:sp>
        <p:nvSpPr>
          <p:cNvPr id="10" name="Slide Number Placeholder 1"/>
          <p:cNvSpPr txBox="1">
            <a:spLocks/>
          </p:cNvSpPr>
          <p:nvPr/>
        </p:nvSpPr>
        <p:spPr>
          <a:xfrm>
            <a:off x="10739534" y="6432550"/>
            <a:ext cx="129524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100" dirty="0">
                <a:solidFill>
                  <a:schemeClr val="bg2"/>
                </a:solidFill>
              </a:rPr>
              <a:t>brattle.com | </a:t>
            </a:r>
            <a:fld id="{16782777-8090-40DA-83FA-C09A62BB047E}" type="slidenum">
              <a:rPr lang="en-US" sz="1100" smtClean="0">
                <a:solidFill>
                  <a:schemeClr val="bg2"/>
                </a:solidFill>
              </a:rPr>
              <a:t>19</a:t>
            </a:fld>
            <a:endParaRPr lang="en-US" sz="1100" dirty="0">
              <a:solidFill>
                <a:schemeClr val="bg2"/>
              </a:solidFill>
            </a:endParaRPr>
          </a:p>
        </p:txBody>
      </p:sp>
      <p:pic>
        <p:nvPicPr>
          <p:cNvPr id="12" name="Picture Placeholder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0" b="30"/>
          <a:stretch>
            <a:fillRect/>
          </a:stretch>
        </p:blipFill>
        <p:spPr/>
      </p:pic>
    </p:spTree>
    <p:extLst>
      <p:ext uri="{BB962C8B-B14F-4D97-AF65-F5344CB8AC3E}">
        <p14:creationId xmlns:p14="http://schemas.microsoft.com/office/powerpoint/2010/main" val="417452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4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Offices</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042" y="1598098"/>
            <a:ext cx="2634768" cy="132801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4472" y="1594022"/>
            <a:ext cx="2632994" cy="1327122"/>
          </a:xfrm>
          <a:prstGeom prst="rect">
            <a:avLst/>
          </a:prstGeom>
        </p:spPr>
      </p:pic>
      <p:grpSp>
        <p:nvGrpSpPr>
          <p:cNvPr id="9" name="Group 8"/>
          <p:cNvGrpSpPr/>
          <p:nvPr/>
        </p:nvGrpSpPr>
        <p:grpSpPr>
          <a:xfrm>
            <a:off x="467864" y="1594022"/>
            <a:ext cx="11204854" cy="4378574"/>
            <a:chOff x="215725" y="1447277"/>
            <a:chExt cx="11673841" cy="4525319"/>
          </a:xfrm>
        </p:grpSpPr>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74190" y="1447277"/>
              <a:ext cx="2743200" cy="1371600"/>
            </a:xfrm>
            <a:prstGeom prst="rect">
              <a:avLst/>
            </a:prstGeom>
          </p:spPr>
        </p:pic>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46365" y="1447277"/>
              <a:ext cx="2743200" cy="1371600"/>
            </a:xfrm>
            <a:prstGeom prst="rect">
              <a:avLst/>
            </a:prstGeom>
          </p:spPr>
        </p:pic>
        <p:pic>
          <p:nvPicPr>
            <p:cNvPr id="12" name="Pictur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8515" y="3029203"/>
              <a:ext cx="2743200" cy="1371600"/>
            </a:xfrm>
            <a:prstGeom prst="rect">
              <a:avLst/>
            </a:prstGeom>
          </p:spPr>
        </p:pic>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74190" y="3029203"/>
              <a:ext cx="2743200" cy="1371600"/>
            </a:xfrm>
            <a:prstGeom prst="rect">
              <a:avLst/>
            </a:prstGeom>
          </p:spPr>
        </p:pic>
        <p:pic>
          <p:nvPicPr>
            <p:cNvPr id="14" name="Picture 1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212215" y="3029203"/>
              <a:ext cx="2743200" cy="1371600"/>
            </a:xfrm>
            <a:prstGeom prst="rect">
              <a:avLst/>
            </a:prstGeom>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46366" y="3034693"/>
              <a:ext cx="2743200" cy="1360619"/>
            </a:xfrm>
            <a:prstGeom prst="rect">
              <a:avLst/>
            </a:prstGeom>
          </p:spPr>
        </p:pic>
        <p:pic>
          <p:nvPicPr>
            <p:cNvPr id="16" name="Picture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823245" y="4600996"/>
              <a:ext cx="2743200" cy="1371600"/>
            </a:xfrm>
            <a:prstGeom prst="rect">
              <a:avLst/>
            </a:prstGeom>
          </p:spPr>
        </p:pic>
        <p:pic>
          <p:nvPicPr>
            <p:cNvPr id="17" name="Picture 1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769659" y="4600996"/>
              <a:ext cx="2743200" cy="1371600"/>
            </a:xfrm>
            <a:prstGeom prst="rect">
              <a:avLst/>
            </a:prstGeom>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740338" y="4600996"/>
              <a:ext cx="2743200" cy="1371600"/>
            </a:xfrm>
            <a:prstGeom prst="rect">
              <a:avLst/>
            </a:prstGeom>
          </p:spPr>
        </p:pic>
        <p:grpSp>
          <p:nvGrpSpPr>
            <p:cNvPr id="19" name="Group 18"/>
            <p:cNvGrpSpPr/>
            <p:nvPr userDrawn="1"/>
          </p:nvGrpSpPr>
          <p:grpSpPr>
            <a:xfrm>
              <a:off x="217310" y="2372769"/>
              <a:ext cx="881490" cy="387797"/>
              <a:chOff x="274600" y="2372769"/>
              <a:chExt cx="881490" cy="387797"/>
            </a:xfrm>
          </p:grpSpPr>
          <p:sp>
            <p:nvSpPr>
              <p:cNvPr id="51" name="Isosceles Triangle 50"/>
              <p:cNvSpPr/>
              <p:nvPr userDrawn="1"/>
            </p:nvSpPr>
            <p:spPr>
              <a:xfrm rot="10800000">
                <a:off x="274600" y="2654410"/>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74601" y="2372769"/>
                <a:ext cx="881489"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BOSTON</a:t>
                </a:r>
              </a:p>
            </p:txBody>
          </p:sp>
        </p:grpSp>
        <p:grpSp>
          <p:nvGrpSpPr>
            <p:cNvPr id="20" name="Group 19"/>
            <p:cNvGrpSpPr/>
            <p:nvPr userDrawn="1"/>
          </p:nvGrpSpPr>
          <p:grpSpPr>
            <a:xfrm>
              <a:off x="3151879" y="2367856"/>
              <a:ext cx="889397" cy="387797"/>
              <a:chOff x="3190194" y="2367856"/>
              <a:chExt cx="889397" cy="387797"/>
            </a:xfrm>
          </p:grpSpPr>
          <p:sp>
            <p:nvSpPr>
              <p:cNvPr id="49" name="Isosceles Triangle 48"/>
              <p:cNvSpPr/>
              <p:nvPr userDrawn="1"/>
            </p:nvSpPr>
            <p:spPr>
              <a:xfrm rot="10800000">
                <a:off x="3190194" y="2649497"/>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userDrawn="1"/>
            </p:nvSpPr>
            <p:spPr>
              <a:xfrm>
                <a:off x="3190195" y="2367856"/>
                <a:ext cx="889396"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Brussels</a:t>
                </a:r>
              </a:p>
            </p:txBody>
          </p:sp>
        </p:grpSp>
        <p:grpSp>
          <p:nvGrpSpPr>
            <p:cNvPr id="21" name="Group 20"/>
            <p:cNvGrpSpPr/>
            <p:nvPr userDrawn="1"/>
          </p:nvGrpSpPr>
          <p:grpSpPr>
            <a:xfrm>
              <a:off x="6088382" y="2367856"/>
              <a:ext cx="887734" cy="387798"/>
              <a:chOff x="5992561" y="2367856"/>
              <a:chExt cx="887734" cy="387798"/>
            </a:xfrm>
          </p:grpSpPr>
          <p:sp>
            <p:nvSpPr>
              <p:cNvPr id="47" name="Isosceles Triangle 46"/>
              <p:cNvSpPr/>
              <p:nvPr userDrawn="1"/>
            </p:nvSpPr>
            <p:spPr>
              <a:xfrm rot="10800000">
                <a:off x="5992561" y="264949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userDrawn="1"/>
            </p:nvSpPr>
            <p:spPr>
              <a:xfrm>
                <a:off x="5992562" y="2367856"/>
                <a:ext cx="887733" cy="286284"/>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Chicago</a:t>
                </a:r>
              </a:p>
            </p:txBody>
          </p:sp>
        </p:grpSp>
        <p:grpSp>
          <p:nvGrpSpPr>
            <p:cNvPr id="22" name="Group 21"/>
            <p:cNvGrpSpPr/>
            <p:nvPr userDrawn="1"/>
          </p:nvGrpSpPr>
          <p:grpSpPr>
            <a:xfrm>
              <a:off x="9023224" y="2369072"/>
              <a:ext cx="819234" cy="383155"/>
              <a:chOff x="8801634" y="2369072"/>
              <a:chExt cx="819234" cy="383155"/>
            </a:xfrm>
          </p:grpSpPr>
          <p:sp>
            <p:nvSpPr>
              <p:cNvPr id="45" name="Isosceles Triangle 44"/>
              <p:cNvSpPr/>
              <p:nvPr userDrawn="1"/>
            </p:nvSpPr>
            <p:spPr>
              <a:xfrm rot="10800000">
                <a:off x="8801634" y="2646071"/>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8801635" y="2369072"/>
                <a:ext cx="819233"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spc="50" baseline="0">
                    <a:solidFill>
                      <a:srgbClr val="FFFFFF"/>
                    </a:solidFill>
                    <a:latin typeface="+mn-lt"/>
                  </a:rPr>
                  <a:t>  London</a:t>
                </a:r>
              </a:p>
            </p:txBody>
          </p:sp>
        </p:grpSp>
        <p:grpSp>
          <p:nvGrpSpPr>
            <p:cNvPr id="23" name="Group 22"/>
            <p:cNvGrpSpPr/>
            <p:nvPr userDrawn="1"/>
          </p:nvGrpSpPr>
          <p:grpSpPr>
            <a:xfrm>
              <a:off x="215725" y="3921494"/>
              <a:ext cx="883075" cy="387797"/>
              <a:chOff x="274600" y="3921494"/>
              <a:chExt cx="883075" cy="387797"/>
            </a:xfrm>
          </p:grpSpPr>
          <p:sp>
            <p:nvSpPr>
              <p:cNvPr id="43" name="Isosceles Triangle 42"/>
              <p:cNvSpPr/>
              <p:nvPr userDrawn="1"/>
            </p:nvSpPr>
            <p:spPr>
              <a:xfrm rot="10800000">
                <a:off x="274600"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userDrawn="1"/>
            </p:nvSpPr>
            <p:spPr>
              <a:xfrm>
                <a:off x="274601" y="3921494"/>
                <a:ext cx="88307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Madrid</a:t>
                </a:r>
              </a:p>
            </p:txBody>
          </p:sp>
        </p:grpSp>
        <p:grpSp>
          <p:nvGrpSpPr>
            <p:cNvPr id="24" name="Group 23"/>
            <p:cNvGrpSpPr/>
            <p:nvPr userDrawn="1"/>
          </p:nvGrpSpPr>
          <p:grpSpPr>
            <a:xfrm>
              <a:off x="3151878" y="3926136"/>
              <a:ext cx="974015" cy="383155"/>
              <a:chOff x="3139006" y="3926136"/>
              <a:chExt cx="974015" cy="383155"/>
            </a:xfrm>
          </p:grpSpPr>
          <p:sp>
            <p:nvSpPr>
              <p:cNvPr id="41" name="Isosceles Triangle 40"/>
              <p:cNvSpPr/>
              <p:nvPr userDrawn="1"/>
            </p:nvSpPr>
            <p:spPr>
              <a:xfrm rot="10800000">
                <a:off x="3139006"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userDrawn="1"/>
            </p:nvSpPr>
            <p:spPr>
              <a:xfrm>
                <a:off x="3139007" y="3926136"/>
                <a:ext cx="974014"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New York</a:t>
                </a:r>
              </a:p>
            </p:txBody>
          </p:sp>
        </p:grpSp>
        <p:grpSp>
          <p:nvGrpSpPr>
            <p:cNvPr id="25" name="Group 24"/>
            <p:cNvGrpSpPr/>
            <p:nvPr userDrawn="1"/>
          </p:nvGrpSpPr>
          <p:grpSpPr>
            <a:xfrm>
              <a:off x="6094352" y="3926136"/>
              <a:ext cx="627151" cy="383155"/>
              <a:chOff x="6051171" y="3926136"/>
              <a:chExt cx="627151" cy="383155"/>
            </a:xfrm>
          </p:grpSpPr>
          <p:sp>
            <p:nvSpPr>
              <p:cNvPr id="39" name="Isosceles Triangle 38"/>
              <p:cNvSpPr/>
              <p:nvPr userDrawn="1"/>
            </p:nvSpPr>
            <p:spPr>
              <a:xfrm rot="10800000">
                <a:off x="6051171"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userDrawn="1"/>
            </p:nvSpPr>
            <p:spPr>
              <a:xfrm>
                <a:off x="6051172" y="3926136"/>
                <a:ext cx="627150"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Rome</a:t>
                </a:r>
              </a:p>
            </p:txBody>
          </p:sp>
        </p:grpSp>
        <p:grpSp>
          <p:nvGrpSpPr>
            <p:cNvPr id="26" name="Group 25"/>
            <p:cNvGrpSpPr/>
            <p:nvPr userDrawn="1"/>
          </p:nvGrpSpPr>
          <p:grpSpPr>
            <a:xfrm>
              <a:off x="9023225" y="3921494"/>
              <a:ext cx="1460314" cy="387797"/>
              <a:chOff x="8801635" y="3921494"/>
              <a:chExt cx="1460314" cy="387797"/>
            </a:xfrm>
          </p:grpSpPr>
          <p:sp>
            <p:nvSpPr>
              <p:cNvPr id="37" name="Isosceles Triangle 36"/>
              <p:cNvSpPr/>
              <p:nvPr userDrawn="1"/>
            </p:nvSpPr>
            <p:spPr>
              <a:xfrm rot="10800000">
                <a:off x="8801635"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userDrawn="1"/>
            </p:nvSpPr>
            <p:spPr>
              <a:xfrm>
                <a:off x="8801635" y="3921494"/>
                <a:ext cx="146031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San Francisco</a:t>
                </a:r>
              </a:p>
            </p:txBody>
          </p:sp>
        </p:grpSp>
        <p:grpSp>
          <p:nvGrpSpPr>
            <p:cNvPr id="27" name="Group 26"/>
            <p:cNvGrpSpPr/>
            <p:nvPr userDrawn="1"/>
          </p:nvGrpSpPr>
          <p:grpSpPr>
            <a:xfrm>
              <a:off x="1707809" y="5479452"/>
              <a:ext cx="7438556" cy="387798"/>
              <a:chOff x="1572992" y="5503336"/>
              <a:chExt cx="7438556" cy="387798"/>
            </a:xfrm>
          </p:grpSpPr>
          <p:grpSp>
            <p:nvGrpSpPr>
              <p:cNvPr id="28" name="Group 27"/>
              <p:cNvGrpSpPr/>
              <p:nvPr userDrawn="1"/>
            </p:nvGrpSpPr>
            <p:grpSpPr>
              <a:xfrm>
                <a:off x="1572992" y="5507979"/>
                <a:ext cx="768932" cy="383155"/>
                <a:chOff x="1216477" y="5507979"/>
                <a:chExt cx="768932" cy="383155"/>
              </a:xfrm>
            </p:grpSpPr>
            <p:sp>
              <p:nvSpPr>
                <p:cNvPr id="35" name="Isosceles Triangle 34"/>
                <p:cNvSpPr/>
                <p:nvPr userDrawn="1"/>
              </p:nvSpPr>
              <p:spPr>
                <a:xfrm rot="10800000">
                  <a:off x="1216477"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userDrawn="1"/>
              </p:nvSpPr>
              <p:spPr>
                <a:xfrm>
                  <a:off x="1216478" y="5507979"/>
                  <a:ext cx="768931"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Sydney</a:t>
                  </a:r>
                </a:p>
              </p:txBody>
            </p:sp>
          </p:grpSp>
          <p:grpSp>
            <p:nvGrpSpPr>
              <p:cNvPr id="29" name="Group 28"/>
              <p:cNvGrpSpPr/>
              <p:nvPr userDrawn="1"/>
            </p:nvGrpSpPr>
            <p:grpSpPr>
              <a:xfrm>
                <a:off x="4515669" y="5503337"/>
                <a:ext cx="970678" cy="387797"/>
                <a:chOff x="4515669" y="5503337"/>
                <a:chExt cx="970678" cy="387797"/>
              </a:xfrm>
            </p:grpSpPr>
            <p:sp>
              <p:nvSpPr>
                <p:cNvPr id="33" name="Isosceles Triangle 32"/>
                <p:cNvSpPr/>
                <p:nvPr userDrawn="1"/>
              </p:nvSpPr>
              <p:spPr>
                <a:xfrm rot="10800000">
                  <a:off x="4515669"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4515670" y="5503337"/>
                  <a:ext cx="970677"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Toronto</a:t>
                  </a:r>
                </a:p>
              </p:txBody>
            </p:sp>
          </p:grpSp>
          <p:grpSp>
            <p:nvGrpSpPr>
              <p:cNvPr id="30" name="Group 29"/>
              <p:cNvGrpSpPr/>
              <p:nvPr userDrawn="1"/>
            </p:nvGrpSpPr>
            <p:grpSpPr>
              <a:xfrm>
                <a:off x="7482380" y="5503336"/>
                <a:ext cx="1529168" cy="387798"/>
                <a:chOff x="7398195" y="5503336"/>
                <a:chExt cx="1529168" cy="387798"/>
              </a:xfrm>
            </p:grpSpPr>
            <p:sp>
              <p:nvSpPr>
                <p:cNvPr id="31" name="Isosceles Triangle 30"/>
                <p:cNvSpPr/>
                <p:nvPr userDrawn="1"/>
              </p:nvSpPr>
              <p:spPr>
                <a:xfrm rot="10800000">
                  <a:off x="7398195"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7398196" y="5503336"/>
                  <a:ext cx="1529167" cy="286282"/>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Washington, DC</a:t>
                  </a:r>
                </a:p>
              </p:txBody>
            </p:sp>
          </p:grpSp>
        </p:grpSp>
      </p:grpSp>
      <p:sp>
        <p:nvSpPr>
          <p:cNvPr id="55" name="Slide Number Placeholder 54"/>
          <p:cNvSpPr>
            <a:spLocks noGrp="1"/>
          </p:cNvSpPr>
          <p:nvPr>
            <p:ph type="sldNum" sz="quarter" idx="18"/>
          </p:nvPr>
        </p:nvSpPr>
        <p:spPr/>
        <p:txBody>
          <a:bodyPr/>
          <a:lstStyle/>
          <a:p>
            <a:r>
              <a:rPr lang="en-US"/>
              <a:t>brattle.com | </a:t>
            </a:r>
            <a:fld id="{C95ECF09-ED6D-489D-87B4-9DBCD4D54A41}" type="slidenum">
              <a:rPr lang="en-US" smtClean="0"/>
              <a:pPr/>
              <a:t>21</a:t>
            </a:fld>
            <a:endParaRPr lang="en-US"/>
          </a:p>
        </p:txBody>
      </p:sp>
    </p:spTree>
    <p:extLst>
      <p:ext uri="{BB962C8B-B14F-4D97-AF65-F5344CB8AC3E}">
        <p14:creationId xmlns:p14="http://schemas.microsoft.com/office/powerpoint/2010/main" val="288201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7BC86-870B-1D6C-DD6E-6CCCFB99C6C5}"/>
              </a:ext>
            </a:extLst>
          </p:cNvPr>
          <p:cNvSpPr>
            <a:spLocks noGrp="1"/>
          </p:cNvSpPr>
          <p:nvPr>
            <p:ph type="sldNum" sz="quarter" idx="21"/>
          </p:nvPr>
        </p:nvSpPr>
        <p:spPr/>
        <p:txBody>
          <a:bodyPr/>
          <a:lstStyle/>
          <a:p>
            <a:r>
              <a:rPr lang="en-US"/>
              <a:t>brattle.com | </a:t>
            </a:r>
            <a:fld id="{C95ECF09-ED6D-489D-87B4-9DBCD4D54A41}" type="slidenum">
              <a:rPr lang="en-US" smtClean="0"/>
              <a:pPr/>
              <a:t>2</a:t>
            </a:fld>
            <a:endParaRPr lang="en-US" dirty="0"/>
          </a:p>
        </p:txBody>
      </p:sp>
      <p:sp>
        <p:nvSpPr>
          <p:cNvPr id="6" name="Title 5">
            <a:extLst>
              <a:ext uri="{FF2B5EF4-FFF2-40B4-BE49-F238E27FC236}">
                <a16:creationId xmlns:a16="http://schemas.microsoft.com/office/drawing/2014/main" id="{AA1423DD-D0CE-C834-02BF-BB27CBB5B686}"/>
              </a:ext>
            </a:extLst>
          </p:cNvPr>
          <p:cNvSpPr>
            <a:spLocks noGrp="1"/>
          </p:cNvSpPr>
          <p:nvPr>
            <p:ph type="title"/>
          </p:nvPr>
        </p:nvSpPr>
        <p:spPr>
          <a:xfrm>
            <a:off x="508000" y="512748"/>
            <a:ext cx="10941050" cy="555476"/>
          </a:xfrm>
        </p:spPr>
        <p:txBody>
          <a:bodyPr/>
          <a:lstStyle/>
          <a:p>
            <a:r>
              <a:rPr lang="en-US" b="1" dirty="0"/>
              <a:t>Strategic Action Plan: Overview</a:t>
            </a:r>
          </a:p>
        </p:txBody>
      </p:sp>
      <p:sp>
        <p:nvSpPr>
          <p:cNvPr id="4" name="Text Placeholder 3">
            <a:extLst>
              <a:ext uri="{FF2B5EF4-FFF2-40B4-BE49-F238E27FC236}">
                <a16:creationId xmlns:a16="http://schemas.microsoft.com/office/drawing/2014/main" id="{99E4AC54-C799-5A23-F22B-6AC008BE1F34}"/>
              </a:ext>
            </a:extLst>
          </p:cNvPr>
          <p:cNvSpPr>
            <a:spLocks noGrp="1"/>
          </p:cNvSpPr>
          <p:nvPr>
            <p:ph type="body" sz="quarter" idx="16"/>
          </p:nvPr>
        </p:nvSpPr>
        <p:spPr>
          <a:xfrm>
            <a:off x="508000" y="1214356"/>
            <a:ext cx="11231966" cy="1676078"/>
          </a:xfrm>
        </p:spPr>
        <p:txBody>
          <a:bodyPr/>
          <a:lstStyle/>
          <a:p>
            <a:r>
              <a:rPr lang="en-US" b="1" dirty="0">
                <a:solidFill>
                  <a:schemeClr val="accent2"/>
                </a:solidFill>
              </a:rPr>
              <a:t>The Action Plan is intended to advance the Collaborative’s work by focusing efforts over the near-term (5 in the next year) and mid-term (3 in the next several years)</a:t>
            </a:r>
          </a:p>
          <a:p>
            <a:pPr lvl="1">
              <a:spcBef>
                <a:spcPts val="1000"/>
              </a:spcBef>
            </a:pPr>
            <a:endParaRPr lang="en-US" sz="2200" b="1" dirty="0">
              <a:solidFill>
                <a:schemeClr val="accent2"/>
              </a:solidFill>
            </a:endParaRPr>
          </a:p>
        </p:txBody>
      </p:sp>
      <p:sp>
        <p:nvSpPr>
          <p:cNvPr id="17" name="Round Same Side Corner Rectangle 40">
            <a:extLst>
              <a:ext uri="{FF2B5EF4-FFF2-40B4-BE49-F238E27FC236}">
                <a16:creationId xmlns:a16="http://schemas.microsoft.com/office/drawing/2014/main" id="{262EFD00-B3BE-1079-E849-35181A07ED24}"/>
              </a:ext>
            </a:extLst>
          </p:cNvPr>
          <p:cNvSpPr/>
          <p:nvPr/>
        </p:nvSpPr>
        <p:spPr>
          <a:xfrm>
            <a:off x="508000" y="2392216"/>
            <a:ext cx="4813210" cy="577834"/>
          </a:xfrm>
          <a:prstGeom prst="round2SameRect">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700" b="1" dirty="0">
                <a:solidFill>
                  <a:schemeClr val="bg1"/>
                </a:solidFill>
              </a:rPr>
              <a:t>Near-Term Action Plan</a:t>
            </a:r>
          </a:p>
        </p:txBody>
      </p:sp>
      <p:sp>
        <p:nvSpPr>
          <p:cNvPr id="18" name="Text Placeholder 2">
            <a:extLst>
              <a:ext uri="{FF2B5EF4-FFF2-40B4-BE49-F238E27FC236}">
                <a16:creationId xmlns:a16="http://schemas.microsoft.com/office/drawing/2014/main" id="{24B68ADE-BA4F-14AE-2344-298C803CE645}"/>
              </a:ext>
            </a:extLst>
          </p:cNvPr>
          <p:cNvSpPr txBox="1">
            <a:spLocks/>
          </p:cNvSpPr>
          <p:nvPr/>
        </p:nvSpPr>
        <p:spPr>
          <a:xfrm>
            <a:off x="508000" y="2945850"/>
            <a:ext cx="4813210" cy="3621202"/>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spcBef>
                <a:spcPts val="1200"/>
              </a:spcBef>
              <a:buFont typeface="+mj-lt"/>
              <a:buAutoNum type="alphaUcPeriod"/>
            </a:pPr>
            <a:r>
              <a:rPr lang="en-US" sz="1600" dirty="0">
                <a:solidFill>
                  <a:schemeClr val="tx1"/>
                </a:solidFill>
              </a:rPr>
              <a:t>Address Current Gaps in Interregional Transmission:</a:t>
            </a:r>
          </a:p>
          <a:p>
            <a:pPr marL="742950" lvl="2" indent="-285750">
              <a:buFont typeface="Arial" panose="020B0604020202020204" pitchFamily="34" charset="0"/>
              <a:buChar char="•"/>
            </a:pPr>
            <a:r>
              <a:rPr lang="en-US" sz="1600" b="1" dirty="0">
                <a:solidFill>
                  <a:schemeClr val="tx1"/>
                </a:solidFill>
              </a:rPr>
              <a:t>Candidate Project Identification (incl. RFI)</a:t>
            </a:r>
          </a:p>
          <a:p>
            <a:pPr marL="742950" lvl="2" indent="-285750">
              <a:buFont typeface="Arial" panose="020B0604020202020204" pitchFamily="34" charset="0"/>
              <a:buChar char="•"/>
            </a:pPr>
            <a:r>
              <a:rPr lang="en-US" sz="1600" b="1" dirty="0">
                <a:solidFill>
                  <a:schemeClr val="tx1"/>
                </a:solidFill>
              </a:rPr>
              <a:t>Allocation of Project Costs</a:t>
            </a:r>
          </a:p>
          <a:p>
            <a:pPr marL="342900" lvl="1" indent="-342900">
              <a:spcBef>
                <a:spcPts val="1400"/>
              </a:spcBef>
              <a:buFont typeface="+mj-lt"/>
              <a:buAutoNum type="alphaUcPeriod" startAt="2"/>
            </a:pPr>
            <a:r>
              <a:rPr lang="en-US" sz="1600" b="1" dirty="0">
                <a:solidFill>
                  <a:schemeClr val="tx1"/>
                </a:solidFill>
              </a:rPr>
              <a:t>Support Development of Uniform HVDC Design Standards with DOE Consortia</a:t>
            </a:r>
            <a:endParaRPr lang="en-US" sz="1150" dirty="0">
              <a:solidFill>
                <a:schemeClr val="tx1"/>
              </a:solidFill>
            </a:endParaRPr>
          </a:p>
          <a:p>
            <a:pPr marL="342900" indent="-342900">
              <a:spcBef>
                <a:spcPts val="1400"/>
              </a:spcBef>
              <a:buFont typeface="+mj-lt"/>
              <a:buAutoNum type="alphaUcPeriod" startAt="3"/>
            </a:pPr>
            <a:r>
              <a:rPr lang="en-US" sz="1600" dirty="0">
                <a:solidFill>
                  <a:schemeClr val="tx1"/>
                </a:solidFill>
              </a:rPr>
              <a:t>Assess Opportunities to Align and Optimize State Offshore Wind and Transmission Procurements</a:t>
            </a:r>
            <a:endParaRPr lang="en-US" sz="1150" dirty="0">
              <a:solidFill>
                <a:schemeClr val="tx1"/>
              </a:solidFill>
            </a:endParaRPr>
          </a:p>
          <a:p>
            <a:pPr marL="342900" indent="-342900">
              <a:spcBef>
                <a:spcPts val="1400"/>
              </a:spcBef>
              <a:buFont typeface="+mj-lt"/>
              <a:buAutoNum type="alphaUcPeriod" startAt="3"/>
            </a:pPr>
            <a:r>
              <a:rPr lang="en-US" sz="1600" dirty="0">
                <a:solidFill>
                  <a:schemeClr val="tx1"/>
                </a:solidFill>
              </a:rPr>
              <a:t>Develop Interregional Coordination Principles for Order 1920 Compliance Filings </a:t>
            </a:r>
          </a:p>
          <a:p>
            <a:pPr marL="342900" indent="-342900">
              <a:spcBef>
                <a:spcPts val="1400"/>
              </a:spcBef>
              <a:buFont typeface="+mj-lt"/>
              <a:buAutoNum type="alphaUcPeriod" startAt="3"/>
            </a:pPr>
            <a:r>
              <a:rPr lang="en-US" sz="1600" dirty="0">
                <a:solidFill>
                  <a:schemeClr val="tx1"/>
                </a:solidFill>
              </a:rPr>
              <a:t>Support Reducing Seams-Related Inefficiencies</a:t>
            </a:r>
            <a:endParaRPr lang="en-US" sz="1150" dirty="0">
              <a:solidFill>
                <a:schemeClr val="tx1"/>
              </a:solidFill>
            </a:endParaRPr>
          </a:p>
        </p:txBody>
      </p:sp>
      <p:sp>
        <p:nvSpPr>
          <p:cNvPr id="19" name="Round Same Side Corner Rectangle 40">
            <a:extLst>
              <a:ext uri="{FF2B5EF4-FFF2-40B4-BE49-F238E27FC236}">
                <a16:creationId xmlns:a16="http://schemas.microsoft.com/office/drawing/2014/main" id="{93AEA199-6DF5-35A6-8215-E9846E0F2F76}"/>
              </a:ext>
            </a:extLst>
          </p:cNvPr>
          <p:cNvSpPr/>
          <p:nvPr/>
        </p:nvSpPr>
        <p:spPr>
          <a:xfrm>
            <a:off x="6006161" y="2392216"/>
            <a:ext cx="4813210" cy="577834"/>
          </a:xfrm>
          <a:prstGeom prst="round2SameRect">
            <a:avLst/>
          </a:prstGeom>
          <a:solidFill>
            <a:schemeClr val="accent3">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700" b="1" dirty="0">
                <a:solidFill>
                  <a:schemeClr val="bg1"/>
                </a:solidFill>
              </a:rPr>
              <a:t>Mid-Term Action Plan</a:t>
            </a:r>
          </a:p>
        </p:txBody>
      </p:sp>
      <p:sp>
        <p:nvSpPr>
          <p:cNvPr id="20" name="Text Placeholder 2">
            <a:extLst>
              <a:ext uri="{FF2B5EF4-FFF2-40B4-BE49-F238E27FC236}">
                <a16:creationId xmlns:a16="http://schemas.microsoft.com/office/drawing/2014/main" id="{8C3D4970-B47D-5EA2-33C8-2CB77FF0B160}"/>
              </a:ext>
            </a:extLst>
          </p:cNvPr>
          <p:cNvSpPr txBox="1">
            <a:spLocks/>
          </p:cNvSpPr>
          <p:nvPr/>
        </p:nvSpPr>
        <p:spPr>
          <a:xfrm>
            <a:off x="6006161" y="2945850"/>
            <a:ext cx="4813210" cy="3621202"/>
          </a:xfrm>
          <a:prstGeom prst="rect">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1" indent="-342900">
              <a:spcBef>
                <a:spcPts val="1400"/>
              </a:spcBef>
              <a:buFont typeface="+mj-lt"/>
              <a:buAutoNum type="alphaUcPeriod"/>
            </a:pPr>
            <a:r>
              <a:rPr lang="en-US" sz="1600" b="1" dirty="0">
                <a:solidFill>
                  <a:schemeClr val="tx1"/>
                </a:solidFill>
              </a:rPr>
              <a:t>Explore Need for Tariff Revisions Based on Lessons Learned</a:t>
            </a:r>
          </a:p>
          <a:p>
            <a:pPr marL="342900" lvl="1" indent="-342900">
              <a:spcBef>
                <a:spcPts val="1400"/>
              </a:spcBef>
              <a:buFont typeface="+mj-lt"/>
              <a:buAutoNum type="alphaUcPeriod"/>
            </a:pPr>
            <a:r>
              <a:rPr lang="en-US" sz="1600" b="1" dirty="0">
                <a:solidFill>
                  <a:schemeClr val="tx1"/>
                </a:solidFill>
              </a:rPr>
              <a:t>Explore the Creation of a Buying Pool for Transmission Equipment</a:t>
            </a:r>
          </a:p>
          <a:p>
            <a:pPr marL="342900" lvl="1" indent="-342900">
              <a:spcBef>
                <a:spcPts val="1400"/>
              </a:spcBef>
              <a:buFont typeface="+mj-lt"/>
              <a:buAutoNum type="alphaUcPeriod"/>
            </a:pPr>
            <a:r>
              <a:rPr lang="en-US" sz="1600" b="1" dirty="0">
                <a:solidFill>
                  <a:schemeClr val="tx1"/>
                </a:solidFill>
              </a:rPr>
              <a:t>Enable the Transition From Generator Export Lines to Network Transmission Facilities</a:t>
            </a:r>
          </a:p>
        </p:txBody>
      </p:sp>
    </p:spTree>
    <p:extLst>
      <p:ext uri="{BB962C8B-B14F-4D97-AF65-F5344CB8AC3E}">
        <p14:creationId xmlns:p14="http://schemas.microsoft.com/office/powerpoint/2010/main" val="14048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7BC86-870B-1D6C-DD6E-6CCCFB99C6C5}"/>
              </a:ext>
            </a:extLst>
          </p:cNvPr>
          <p:cNvSpPr>
            <a:spLocks noGrp="1"/>
          </p:cNvSpPr>
          <p:nvPr>
            <p:ph type="sldNum" sz="quarter" idx="21"/>
          </p:nvPr>
        </p:nvSpPr>
        <p:spPr>
          <a:xfrm>
            <a:off x="10219174" y="6392210"/>
            <a:ext cx="1453544" cy="365125"/>
          </a:xfrm>
        </p:spPr>
        <p:txBody>
          <a:bodyPr/>
          <a:lstStyle/>
          <a:p>
            <a:r>
              <a:rPr lang="en-US"/>
              <a:t>brattle.com | </a:t>
            </a:r>
            <a:fld id="{C95ECF09-ED6D-489D-87B4-9DBCD4D54A41}" type="slidenum">
              <a:rPr lang="en-US" smtClean="0"/>
              <a:pPr/>
              <a:t>3</a:t>
            </a:fld>
            <a:endParaRPr lang="en-US" dirty="0"/>
          </a:p>
        </p:txBody>
      </p:sp>
      <p:sp>
        <p:nvSpPr>
          <p:cNvPr id="6" name="Title 5">
            <a:extLst>
              <a:ext uri="{FF2B5EF4-FFF2-40B4-BE49-F238E27FC236}">
                <a16:creationId xmlns:a16="http://schemas.microsoft.com/office/drawing/2014/main" id="{AA1423DD-D0CE-C834-02BF-BB27CBB5B686}"/>
              </a:ext>
            </a:extLst>
          </p:cNvPr>
          <p:cNvSpPr>
            <a:spLocks noGrp="1"/>
          </p:cNvSpPr>
          <p:nvPr>
            <p:ph type="title"/>
          </p:nvPr>
        </p:nvSpPr>
        <p:spPr>
          <a:xfrm>
            <a:off x="508001" y="531220"/>
            <a:ext cx="10160000" cy="555476"/>
          </a:xfrm>
          <a:solidFill>
            <a:schemeClr val="bg1"/>
          </a:solidFill>
        </p:spPr>
        <p:txBody>
          <a:bodyPr/>
          <a:lstStyle/>
          <a:p>
            <a:r>
              <a:rPr lang="en-US" b="1" dirty="0"/>
              <a:t>Current Gaps in Interregional Transmission Initiatives </a:t>
            </a:r>
          </a:p>
        </p:txBody>
      </p:sp>
      <p:sp>
        <p:nvSpPr>
          <p:cNvPr id="4" name="Text Placeholder 3">
            <a:extLst>
              <a:ext uri="{FF2B5EF4-FFF2-40B4-BE49-F238E27FC236}">
                <a16:creationId xmlns:a16="http://schemas.microsoft.com/office/drawing/2014/main" id="{99E4AC54-C799-5A23-F22B-6AC008BE1F34}"/>
              </a:ext>
            </a:extLst>
          </p:cNvPr>
          <p:cNvSpPr>
            <a:spLocks noGrp="1"/>
          </p:cNvSpPr>
          <p:nvPr>
            <p:ph type="body" sz="quarter" idx="16"/>
          </p:nvPr>
        </p:nvSpPr>
        <p:spPr>
          <a:xfrm>
            <a:off x="501216" y="1169529"/>
            <a:ext cx="7379848" cy="5507119"/>
          </a:xfrm>
        </p:spPr>
        <p:txBody>
          <a:bodyPr/>
          <a:lstStyle/>
          <a:p>
            <a:r>
              <a:rPr lang="en-US" b="1" dirty="0">
                <a:solidFill>
                  <a:schemeClr val="accent2"/>
                </a:solidFill>
              </a:rPr>
              <a:t>Interregional transmission between NY, NE, and PJM is highly valuable in the near- and long-term, and low-regrets expansion opportunities should be pursued</a:t>
            </a:r>
          </a:p>
          <a:p>
            <a:pPr lvl="1"/>
            <a:r>
              <a:rPr lang="en-US" sz="1700" dirty="0"/>
              <a:t>Cost-effective expansions between these regions are identified in numerous studies by DOE, NERC, national labs, MIT, states, and industry</a:t>
            </a:r>
          </a:p>
          <a:p>
            <a:pPr lvl="1"/>
            <a:r>
              <a:rPr lang="en-US" sz="1700" dirty="0"/>
              <a:t>Based on these studies, we identify a </a:t>
            </a:r>
            <a:r>
              <a:rPr lang="en-US" sz="1700" b="1" dirty="0"/>
              <a:t>2035 low-regrets</a:t>
            </a:r>
            <a:r>
              <a:rPr lang="en-US" sz="1700" dirty="0"/>
              <a:t> need of </a:t>
            </a:r>
            <a:r>
              <a:rPr lang="en-US" sz="1700" b="1" u="sng" dirty="0"/>
              <a:t>2 GW between NY and PJM</a:t>
            </a:r>
            <a:r>
              <a:rPr lang="en-US" sz="1700" dirty="0"/>
              <a:t> and </a:t>
            </a:r>
            <a:r>
              <a:rPr lang="en-US" sz="1700" b="1" u="sng" dirty="0"/>
              <a:t>1.7 GW between New York and New England</a:t>
            </a:r>
          </a:p>
          <a:p>
            <a:pPr lvl="2"/>
            <a:r>
              <a:rPr lang="en-US" sz="1500" dirty="0"/>
              <a:t>While uncertain, studies expect the magnitude of low-regrets expansions to increase, even without decarbonization drivers</a:t>
            </a:r>
          </a:p>
          <a:p>
            <a:pPr lvl="1">
              <a:spcBef>
                <a:spcPts val="1000"/>
              </a:spcBef>
            </a:pPr>
            <a:r>
              <a:rPr lang="en-US" sz="1700" b="1" dirty="0">
                <a:solidFill>
                  <a:schemeClr val="accent2"/>
                </a:solidFill>
              </a:rPr>
              <a:t>Studies also highlighted the long-term need for expansion between the </a:t>
            </a:r>
            <a:r>
              <a:rPr lang="en-US" sz="1700" b="1" u="sng" dirty="0">
                <a:solidFill>
                  <a:schemeClr val="accent2"/>
                </a:solidFill>
              </a:rPr>
              <a:t>Northeast and Canada</a:t>
            </a:r>
          </a:p>
          <a:p>
            <a:pPr lvl="2"/>
            <a:r>
              <a:rPr lang="en-US" sz="1500" b="1" dirty="0"/>
              <a:t>By 2050: 10 GW between Canada and Northeast is low-regrets</a:t>
            </a:r>
          </a:p>
          <a:p>
            <a:pPr lvl="1">
              <a:spcBef>
                <a:spcPts val="1200"/>
              </a:spcBef>
            </a:pPr>
            <a:r>
              <a:rPr lang="en-US" sz="1700" b="1" dirty="0"/>
              <a:t>Realizing the value of interregional transmission identified in these studies requires overcoming key barriers,</a:t>
            </a:r>
            <a:r>
              <a:rPr lang="en-US" sz="1700" dirty="0"/>
              <a:t> particularly introducing intertie optimization and fully accounting for the value of existing and new interties</a:t>
            </a:r>
          </a:p>
          <a:p>
            <a:pPr lvl="2"/>
            <a:r>
              <a:rPr lang="en-US" sz="1500" i="1" dirty="0"/>
              <a:t>The exact magnitude of interregional transfer capability needs remain uncertain and depends on progress on decarbonization as well as load growth</a:t>
            </a:r>
          </a:p>
          <a:p>
            <a:pPr lvl="2">
              <a:spcBef>
                <a:spcPts val="1000"/>
              </a:spcBef>
            </a:pPr>
            <a:endParaRPr lang="en-US" b="1" dirty="0">
              <a:solidFill>
                <a:schemeClr val="accent2"/>
              </a:solidFill>
            </a:endParaRPr>
          </a:p>
        </p:txBody>
      </p:sp>
      <p:pic>
        <p:nvPicPr>
          <p:cNvPr id="3" name="Picture 2">
            <a:extLst>
              <a:ext uri="{FF2B5EF4-FFF2-40B4-BE49-F238E27FC236}">
                <a16:creationId xmlns:a16="http://schemas.microsoft.com/office/drawing/2014/main" id="{35E7D5AF-F85A-1141-0032-AA7ACDC7D02F}"/>
              </a:ext>
            </a:extLst>
          </p:cNvPr>
          <p:cNvPicPr>
            <a:picLocks noChangeAspect="1"/>
          </p:cNvPicPr>
          <p:nvPr/>
        </p:nvPicPr>
        <p:blipFill>
          <a:blip r:embed="rId2"/>
          <a:stretch>
            <a:fillRect/>
          </a:stretch>
        </p:blipFill>
        <p:spPr>
          <a:xfrm>
            <a:off x="7944946" y="1695911"/>
            <a:ext cx="3871743" cy="2323562"/>
          </a:xfrm>
          <a:prstGeom prst="rect">
            <a:avLst/>
          </a:prstGeom>
        </p:spPr>
      </p:pic>
      <p:sp>
        <p:nvSpPr>
          <p:cNvPr id="5" name="TextBox 4">
            <a:extLst>
              <a:ext uri="{FF2B5EF4-FFF2-40B4-BE49-F238E27FC236}">
                <a16:creationId xmlns:a16="http://schemas.microsoft.com/office/drawing/2014/main" id="{EEEC59CA-8544-0976-AB85-D85BC149909A}"/>
              </a:ext>
            </a:extLst>
          </p:cNvPr>
          <p:cNvSpPr txBox="1"/>
          <p:nvPr/>
        </p:nvSpPr>
        <p:spPr>
          <a:xfrm>
            <a:off x="8397427" y="1582675"/>
            <a:ext cx="2966781" cy="307777"/>
          </a:xfrm>
          <a:prstGeom prst="rect">
            <a:avLst/>
          </a:prstGeom>
          <a:noFill/>
        </p:spPr>
        <p:txBody>
          <a:bodyPr wrap="square" rtlCol="0">
            <a:spAutoFit/>
          </a:bodyPr>
          <a:lstStyle/>
          <a:p>
            <a:pPr algn="ctr"/>
            <a:r>
              <a:rPr lang="en-US" sz="1400" b="1" dirty="0">
                <a:solidFill>
                  <a:schemeClr val="bg2"/>
                </a:solidFill>
              </a:rPr>
              <a:t>New York–PJM </a:t>
            </a:r>
          </a:p>
        </p:txBody>
      </p:sp>
      <p:pic>
        <p:nvPicPr>
          <p:cNvPr id="7" name="Picture 6">
            <a:extLst>
              <a:ext uri="{FF2B5EF4-FFF2-40B4-BE49-F238E27FC236}">
                <a16:creationId xmlns:a16="http://schemas.microsoft.com/office/drawing/2014/main" id="{BD8772F0-D2AE-1AE8-2B9F-8DCFA57115D6}"/>
              </a:ext>
            </a:extLst>
          </p:cNvPr>
          <p:cNvPicPr>
            <a:picLocks noChangeAspect="1"/>
          </p:cNvPicPr>
          <p:nvPr/>
        </p:nvPicPr>
        <p:blipFill>
          <a:blip r:embed="rId3"/>
          <a:stretch>
            <a:fillRect/>
          </a:stretch>
        </p:blipFill>
        <p:spPr>
          <a:xfrm>
            <a:off x="7894630" y="4211113"/>
            <a:ext cx="3972375" cy="2323562"/>
          </a:xfrm>
          <a:prstGeom prst="rect">
            <a:avLst/>
          </a:prstGeom>
        </p:spPr>
      </p:pic>
      <p:sp>
        <p:nvSpPr>
          <p:cNvPr id="8" name="TextBox 7">
            <a:extLst>
              <a:ext uri="{FF2B5EF4-FFF2-40B4-BE49-F238E27FC236}">
                <a16:creationId xmlns:a16="http://schemas.microsoft.com/office/drawing/2014/main" id="{1B4ED101-E43D-54BB-56F7-C795C45C9BA0}"/>
              </a:ext>
            </a:extLst>
          </p:cNvPr>
          <p:cNvSpPr txBox="1"/>
          <p:nvPr/>
        </p:nvSpPr>
        <p:spPr>
          <a:xfrm>
            <a:off x="8391495" y="4087773"/>
            <a:ext cx="2978645" cy="307777"/>
          </a:xfrm>
          <a:prstGeom prst="rect">
            <a:avLst/>
          </a:prstGeom>
          <a:noFill/>
        </p:spPr>
        <p:txBody>
          <a:bodyPr wrap="square" rtlCol="0">
            <a:spAutoFit/>
          </a:bodyPr>
          <a:lstStyle/>
          <a:p>
            <a:pPr algn="ctr"/>
            <a:r>
              <a:rPr lang="en-US" sz="1400" b="1" dirty="0">
                <a:solidFill>
                  <a:schemeClr val="bg2"/>
                </a:solidFill>
              </a:rPr>
              <a:t>New York–New England</a:t>
            </a:r>
          </a:p>
        </p:txBody>
      </p:sp>
      <p:sp>
        <p:nvSpPr>
          <p:cNvPr id="9" name="TextBox 8">
            <a:extLst>
              <a:ext uri="{FF2B5EF4-FFF2-40B4-BE49-F238E27FC236}">
                <a16:creationId xmlns:a16="http://schemas.microsoft.com/office/drawing/2014/main" id="{CCD90C37-6D65-DB5D-CC38-0F3F8F416A11}"/>
              </a:ext>
            </a:extLst>
          </p:cNvPr>
          <p:cNvSpPr txBox="1"/>
          <p:nvPr/>
        </p:nvSpPr>
        <p:spPr>
          <a:xfrm>
            <a:off x="10048670" y="5997020"/>
            <a:ext cx="2118412" cy="276999"/>
          </a:xfrm>
          <a:prstGeom prst="rect">
            <a:avLst/>
          </a:prstGeom>
          <a:noFill/>
        </p:spPr>
        <p:txBody>
          <a:bodyPr wrap="square" rtlCol="0">
            <a:spAutoFit/>
          </a:bodyPr>
          <a:lstStyle/>
          <a:p>
            <a:r>
              <a:rPr lang="en-US" sz="1200" b="1" dirty="0">
                <a:solidFill>
                  <a:schemeClr val="accent1"/>
                </a:solidFill>
              </a:rPr>
              <a:t>Non-decarb. drivers</a:t>
            </a:r>
          </a:p>
        </p:txBody>
      </p:sp>
      <p:sp>
        <p:nvSpPr>
          <p:cNvPr id="10" name="TextBox 9">
            <a:extLst>
              <a:ext uri="{FF2B5EF4-FFF2-40B4-BE49-F238E27FC236}">
                <a16:creationId xmlns:a16="http://schemas.microsoft.com/office/drawing/2014/main" id="{D74731F7-8032-FB25-A760-8AACE0E3F330}"/>
              </a:ext>
            </a:extLst>
          </p:cNvPr>
          <p:cNvSpPr txBox="1"/>
          <p:nvPr/>
        </p:nvSpPr>
        <p:spPr>
          <a:xfrm>
            <a:off x="10048671" y="5831461"/>
            <a:ext cx="2118413" cy="276999"/>
          </a:xfrm>
          <a:prstGeom prst="rect">
            <a:avLst/>
          </a:prstGeom>
          <a:noFill/>
        </p:spPr>
        <p:txBody>
          <a:bodyPr wrap="square" rtlCol="0">
            <a:spAutoFit/>
          </a:bodyPr>
          <a:lstStyle/>
          <a:p>
            <a:r>
              <a:rPr lang="en-US" sz="1200" b="1" dirty="0">
                <a:solidFill>
                  <a:schemeClr val="accent2"/>
                </a:solidFill>
              </a:rPr>
              <a:t>High-decarb., moderate-load</a:t>
            </a:r>
          </a:p>
        </p:txBody>
      </p:sp>
      <p:sp>
        <p:nvSpPr>
          <p:cNvPr id="11" name="TextBox 10">
            <a:extLst>
              <a:ext uri="{FF2B5EF4-FFF2-40B4-BE49-F238E27FC236}">
                <a16:creationId xmlns:a16="http://schemas.microsoft.com/office/drawing/2014/main" id="{E7173B24-2F5F-3093-2141-7E50DF89DE7D}"/>
              </a:ext>
            </a:extLst>
          </p:cNvPr>
          <p:cNvSpPr txBox="1"/>
          <p:nvPr/>
        </p:nvSpPr>
        <p:spPr>
          <a:xfrm>
            <a:off x="10048670" y="5642958"/>
            <a:ext cx="2118413" cy="276999"/>
          </a:xfrm>
          <a:prstGeom prst="rect">
            <a:avLst/>
          </a:prstGeom>
          <a:noFill/>
        </p:spPr>
        <p:txBody>
          <a:bodyPr wrap="square" rtlCol="0">
            <a:spAutoFit/>
          </a:bodyPr>
          <a:lstStyle/>
          <a:p>
            <a:r>
              <a:rPr lang="en-US" sz="1200" b="1" dirty="0">
                <a:solidFill>
                  <a:schemeClr val="accent3"/>
                </a:solidFill>
              </a:rPr>
              <a:t>High-decarb., high-load</a:t>
            </a:r>
          </a:p>
        </p:txBody>
      </p:sp>
      <p:sp>
        <p:nvSpPr>
          <p:cNvPr id="12" name="TextBox 11">
            <a:extLst>
              <a:ext uri="{FF2B5EF4-FFF2-40B4-BE49-F238E27FC236}">
                <a16:creationId xmlns:a16="http://schemas.microsoft.com/office/drawing/2014/main" id="{08B4FAC2-56A4-2BC1-B024-B4B812CCF939}"/>
              </a:ext>
            </a:extLst>
          </p:cNvPr>
          <p:cNvSpPr txBox="1"/>
          <p:nvPr/>
        </p:nvSpPr>
        <p:spPr>
          <a:xfrm>
            <a:off x="8037416" y="1057823"/>
            <a:ext cx="3686802" cy="476726"/>
          </a:xfrm>
          <a:prstGeom prst="roundRect">
            <a:avLst/>
          </a:prstGeom>
          <a:solidFill>
            <a:schemeClr val="accent1"/>
          </a:solidFill>
        </p:spPr>
        <p:txBody>
          <a:bodyPr wrap="square" tIns="0" bIns="0" rtlCol="0">
            <a:spAutoFit/>
          </a:bodyPr>
          <a:lstStyle/>
          <a:p>
            <a:pPr algn="ctr"/>
            <a:r>
              <a:rPr lang="en-US" sz="1400" b="1" dirty="0">
                <a:solidFill>
                  <a:schemeClr val="bg1"/>
                </a:solidFill>
              </a:rPr>
              <a:t>Estimated Range of </a:t>
            </a:r>
            <a:r>
              <a:rPr lang="en-US" sz="1400" b="1" i="1" dirty="0">
                <a:solidFill>
                  <a:schemeClr val="bg1"/>
                </a:solidFill>
              </a:rPr>
              <a:t>Low-Regrets</a:t>
            </a:r>
            <a:r>
              <a:rPr lang="en-US" sz="1400" b="1" dirty="0">
                <a:solidFill>
                  <a:schemeClr val="bg1"/>
                </a:solidFill>
              </a:rPr>
              <a:t> Transmission Expansion Needs (GW)</a:t>
            </a:r>
          </a:p>
        </p:txBody>
      </p:sp>
    </p:spTree>
    <p:extLst>
      <p:ext uri="{BB962C8B-B14F-4D97-AF65-F5344CB8AC3E}">
        <p14:creationId xmlns:p14="http://schemas.microsoft.com/office/powerpoint/2010/main" val="87363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9EC31-22D3-9759-050B-777490A532ED}"/>
              </a:ext>
            </a:extLst>
          </p:cNvPr>
          <p:cNvSpPr>
            <a:spLocks noGrp="1"/>
          </p:cNvSpPr>
          <p:nvPr>
            <p:ph type="sldNum" sz="quarter" idx="21"/>
          </p:nvPr>
        </p:nvSpPr>
        <p:spPr/>
        <p:txBody>
          <a:bodyPr/>
          <a:lstStyle/>
          <a:p>
            <a:r>
              <a:rPr lang="en-US"/>
              <a:t>brattle.com | </a:t>
            </a:r>
            <a:fld id="{C95ECF09-ED6D-489D-87B4-9DBCD4D54A41}" type="slidenum">
              <a:rPr lang="en-US" smtClean="0"/>
              <a:pPr/>
              <a:t>4</a:t>
            </a:fld>
            <a:endParaRPr lang="en-US" dirty="0"/>
          </a:p>
        </p:txBody>
      </p:sp>
      <p:sp>
        <p:nvSpPr>
          <p:cNvPr id="4" name="Text Placeholder 3">
            <a:extLst>
              <a:ext uri="{FF2B5EF4-FFF2-40B4-BE49-F238E27FC236}">
                <a16:creationId xmlns:a16="http://schemas.microsoft.com/office/drawing/2014/main" id="{C4C82883-5312-8FC5-8CBE-34B3F4F8921A}"/>
              </a:ext>
            </a:extLst>
          </p:cNvPr>
          <p:cNvSpPr>
            <a:spLocks noGrp="1"/>
          </p:cNvSpPr>
          <p:nvPr>
            <p:ph type="body" sz="quarter" idx="16"/>
          </p:nvPr>
        </p:nvSpPr>
        <p:spPr>
          <a:xfrm>
            <a:off x="543860" y="1810331"/>
            <a:ext cx="10841318" cy="4911144"/>
          </a:xfrm>
        </p:spPr>
        <p:txBody>
          <a:bodyPr/>
          <a:lstStyle/>
          <a:p>
            <a:pPr marL="0" indent="0">
              <a:buSzPct val="100000"/>
              <a:buNone/>
            </a:pPr>
            <a:r>
              <a:rPr kumimoji="0" lang="en-US" sz="2400" b="1" i="0" u="none" strike="noStrike" kern="1200" cap="none" spc="0" normalizeH="0" baseline="0" noProof="0" dirty="0">
                <a:ln>
                  <a:noFill/>
                </a:ln>
                <a:solidFill>
                  <a:srgbClr val="2297AA"/>
                </a:solidFill>
                <a:effectLst/>
                <a:uLnTx/>
                <a:uFillTx/>
                <a:latin typeface="Calibri" panose="020F0502020204030204"/>
                <a:ea typeface="+mn-ea"/>
                <a:cs typeface="+mn-cs"/>
              </a:rPr>
              <a:t>Interregional Candidate Project Identification</a:t>
            </a:r>
          </a:p>
          <a:p>
            <a:pPr lvl="1"/>
            <a:r>
              <a:rPr lang="en-US" sz="1600" dirty="0"/>
              <a:t>In light of the lack of ISO-led processes for identifying beneficial interregional transmission, the Collaborative should </a:t>
            </a:r>
            <a:r>
              <a:rPr lang="en-US" sz="1600" b="1" dirty="0"/>
              <a:t>develop and issue a Request for Information</a:t>
            </a:r>
            <a:r>
              <a:rPr lang="en-US" sz="1600" dirty="0"/>
              <a:t> on project designs that could meet low-regrets needs </a:t>
            </a:r>
          </a:p>
          <a:p>
            <a:pPr lvl="1"/>
            <a:r>
              <a:rPr lang="en-US" sz="1600" dirty="0"/>
              <a:t>Scope of the Request focused on “low-hanging fruit” opportunities to identify the most cost-effective projects with near-term benefits and feasible implementation plans, including grid enhancing technologi</a:t>
            </a:r>
            <a:r>
              <a:rPr lang="en-US" sz="1800" dirty="0"/>
              <a:t>es</a:t>
            </a:r>
          </a:p>
          <a:p>
            <a:pPr lvl="2">
              <a:spcBef>
                <a:spcPts val="600"/>
              </a:spcBef>
            </a:pPr>
            <a:r>
              <a:rPr lang="en-US" sz="1500" dirty="0"/>
              <a:t>RTOs will need to be critical technical advisors and participants in the effort, given the ultimate need to integrate any identified transmission project with the RTO/ISO regional plans, and the roles of existing transmission coordination venues</a:t>
            </a:r>
          </a:p>
          <a:p>
            <a:pPr marL="0" marR="0" lvl="0" indent="0" algn="l" defTabSz="457200" rtl="0" eaLnBrk="1" fontAlgn="auto" latinLnBrk="0" hangingPunct="1">
              <a:lnSpc>
                <a:spcPct val="100000"/>
              </a:lnSpc>
              <a:spcBef>
                <a:spcPts val="800"/>
              </a:spcBef>
              <a:spcAft>
                <a:spcPts val="0"/>
              </a:spcAft>
              <a:buClrTx/>
              <a:buSzPct val="100000"/>
              <a:buNone/>
              <a:tabLst/>
              <a:defRPr/>
            </a:pPr>
            <a:r>
              <a:rPr kumimoji="0" lang="en-US" sz="2400" b="1" i="0" u="none" strike="noStrike" kern="1200" cap="none" spc="0" normalizeH="0" baseline="0" noProof="0" dirty="0">
                <a:ln>
                  <a:noFill/>
                </a:ln>
                <a:solidFill>
                  <a:srgbClr val="2297AA"/>
                </a:solidFill>
                <a:effectLst/>
                <a:uLnTx/>
                <a:uFillTx/>
                <a:latin typeface="Calibri" panose="020F0502020204030204"/>
                <a:ea typeface="+mn-ea"/>
                <a:cs typeface="+mn-cs"/>
              </a:rPr>
              <a:t>Interregional Allocation of Project Costs</a:t>
            </a:r>
          </a:p>
          <a:p>
            <a:pPr lvl="1"/>
            <a:r>
              <a:rPr lang="en-US" sz="1600" dirty="0"/>
              <a:t>For any interregional transmission project to be pursued, states will need to agree on a framework for identifying benefits and </a:t>
            </a:r>
            <a:r>
              <a:rPr lang="en-US" sz="1600" b="1" dirty="0"/>
              <a:t>sharing the resulting costs of investments </a:t>
            </a:r>
          </a:p>
          <a:p>
            <a:pPr lvl="1"/>
            <a:r>
              <a:rPr lang="en-US" sz="1600" dirty="0"/>
              <a:t>A successful cost allocation framework will need to be:</a:t>
            </a:r>
          </a:p>
          <a:p>
            <a:pPr marL="573088" marR="0" lvl="2" indent="-227013" algn="l" defTabSz="457200" rtl="0" eaLnBrk="1" fontAlgn="auto" latinLnBrk="0" hangingPunct="1">
              <a:lnSpc>
                <a:spcPct val="100000"/>
              </a:lnSpc>
              <a:spcAft>
                <a:spcPts val="0"/>
              </a:spcAft>
              <a:buClr>
                <a:srgbClr val="2297AA"/>
              </a:buClr>
              <a:buSzPct val="100000"/>
              <a:buFont typeface="Calibri" panose="020F0502020204030204" pitchFamily="34" charset="0"/>
              <a:buChar char="–"/>
              <a:tabLst/>
              <a:defRPr/>
            </a:pPr>
            <a:r>
              <a:rPr kumimoji="0" lang="en-US" sz="1500" i="0" u="none" strike="noStrike" kern="1200" cap="none" spc="0" normalizeH="0" baseline="0" noProof="0" dirty="0">
                <a:ln>
                  <a:noFill/>
                </a:ln>
                <a:solidFill>
                  <a:srgbClr val="000000"/>
                </a:solidFill>
                <a:effectLst/>
                <a:uLnTx/>
                <a:uFillTx/>
                <a:latin typeface="Calibri" panose="020F0502020204030204"/>
                <a:ea typeface="+mn-ea"/>
                <a:cs typeface="+mn-cs"/>
              </a:rPr>
              <a:t>Sufficiently flexible to accommodate projects that address a variety of regional needs (e.g., reliability, economic, and policy)</a:t>
            </a:r>
          </a:p>
          <a:p>
            <a:pPr marL="573088" marR="0" lvl="2" indent="-227013" algn="l" defTabSz="457200" rtl="0" eaLnBrk="1" fontAlgn="auto" latinLnBrk="0" hangingPunct="1">
              <a:lnSpc>
                <a:spcPct val="100000"/>
              </a:lnSpc>
              <a:spcAft>
                <a:spcPts val="0"/>
              </a:spcAft>
              <a:buClr>
                <a:srgbClr val="2297AA"/>
              </a:buClr>
              <a:buSzPct val="100000"/>
              <a:buFont typeface="Calibri" panose="020F0502020204030204" pitchFamily="34" charset="0"/>
              <a:buChar char="–"/>
              <a:tabLst/>
              <a:defRPr/>
            </a:pPr>
            <a:r>
              <a:rPr lang="en-US" sz="1500" dirty="0">
                <a:solidFill>
                  <a:srgbClr val="000000"/>
                </a:solidFill>
                <a:latin typeface="Calibri" panose="020F0502020204030204"/>
              </a:rPr>
              <a:t>Specific enough to be implementable by RTO/ISOs, without being overly restrictive or formulaic </a:t>
            </a:r>
            <a:endParaRPr lang="en-US" sz="1500" dirty="0"/>
          </a:p>
          <a:p>
            <a:pPr lvl="1">
              <a:spcBef>
                <a:spcPts val="800"/>
              </a:spcBef>
            </a:pPr>
            <a:r>
              <a:rPr lang="en-US" sz="1600" dirty="0"/>
              <a:t>We recommend developing a strawman approach, including an invitation for comments on cost allocation structures and benefit methods, referencing existing best practices, Commission precedent, and other innovative approaches </a:t>
            </a:r>
          </a:p>
          <a:p>
            <a:pPr lvl="1"/>
            <a:endParaRPr lang="en-US" sz="1600" dirty="0"/>
          </a:p>
        </p:txBody>
      </p:sp>
      <p:sp>
        <p:nvSpPr>
          <p:cNvPr id="6" name="Title 5">
            <a:extLst>
              <a:ext uri="{FF2B5EF4-FFF2-40B4-BE49-F238E27FC236}">
                <a16:creationId xmlns:a16="http://schemas.microsoft.com/office/drawing/2014/main" id="{BA80B417-550A-37D8-50EB-216F344F7B6F}"/>
              </a:ext>
            </a:extLst>
          </p:cNvPr>
          <p:cNvSpPr>
            <a:spLocks noGrp="1"/>
          </p:cNvSpPr>
          <p:nvPr>
            <p:ph type="title"/>
          </p:nvPr>
        </p:nvSpPr>
        <p:spPr>
          <a:xfrm>
            <a:off x="508001" y="512748"/>
            <a:ext cx="9711174" cy="555476"/>
          </a:xfrm>
          <a:solidFill>
            <a:schemeClr val="bg1"/>
          </a:solidFill>
        </p:spPr>
        <p:txBody>
          <a:bodyPr/>
          <a:lstStyle/>
          <a:p>
            <a:r>
              <a:rPr lang="en-US" b="1" dirty="0"/>
              <a:t>Near-Term Action Plan: A. Addressing Current Gaps</a:t>
            </a:r>
          </a:p>
        </p:txBody>
      </p:sp>
      <p:sp>
        <p:nvSpPr>
          <p:cNvPr id="3" name="TextBox 2">
            <a:extLst>
              <a:ext uri="{FF2B5EF4-FFF2-40B4-BE49-F238E27FC236}">
                <a16:creationId xmlns:a16="http://schemas.microsoft.com/office/drawing/2014/main" id="{4699F1B7-2A2C-8AEF-9F15-728EFB79499E}"/>
              </a:ext>
            </a:extLst>
          </p:cNvPr>
          <p:cNvSpPr txBox="1"/>
          <p:nvPr/>
        </p:nvSpPr>
        <p:spPr>
          <a:xfrm>
            <a:off x="562673" y="1165200"/>
            <a:ext cx="10841318" cy="666313"/>
          </a:xfrm>
          <a:prstGeom prst="roundRect">
            <a:avLst/>
          </a:prstGeom>
          <a:solidFill>
            <a:schemeClr val="accent1"/>
          </a:solidFill>
        </p:spPr>
        <p:txBody>
          <a:bodyPr wrap="square" tIns="0" bIns="0" rtlCol="0" anchor="ctr" anchorCtr="0">
            <a:noAutofit/>
          </a:bodyPr>
          <a:lstStyle/>
          <a:p>
            <a:pPr algn="ctr"/>
            <a:r>
              <a:rPr lang="en-US" b="1" dirty="0">
                <a:solidFill>
                  <a:schemeClr val="bg1"/>
                </a:solidFill>
              </a:rPr>
              <a:t>The Action Plan sets out near-term steps necessary to identify, evaluate, select, and provide the opportunity for states to agree to share the cost of beneficial interregional transmission projects so they can be developed.</a:t>
            </a:r>
          </a:p>
        </p:txBody>
      </p:sp>
    </p:spTree>
    <p:extLst>
      <p:ext uri="{BB962C8B-B14F-4D97-AF65-F5344CB8AC3E}">
        <p14:creationId xmlns:p14="http://schemas.microsoft.com/office/powerpoint/2010/main" val="186864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9EC31-22D3-9759-050B-777490A532ED}"/>
              </a:ext>
            </a:extLst>
          </p:cNvPr>
          <p:cNvSpPr>
            <a:spLocks noGrp="1"/>
          </p:cNvSpPr>
          <p:nvPr>
            <p:ph type="sldNum" sz="quarter" idx="21"/>
          </p:nvPr>
        </p:nvSpPr>
        <p:spPr/>
        <p:txBody>
          <a:bodyPr/>
          <a:lstStyle/>
          <a:p>
            <a:r>
              <a:rPr lang="en-US"/>
              <a:t>brattle.com | </a:t>
            </a:r>
            <a:fld id="{C95ECF09-ED6D-489D-87B4-9DBCD4D54A41}" type="slidenum">
              <a:rPr lang="en-US" smtClean="0"/>
              <a:pPr/>
              <a:t>5</a:t>
            </a:fld>
            <a:endParaRPr lang="en-US" dirty="0"/>
          </a:p>
        </p:txBody>
      </p:sp>
      <p:sp>
        <p:nvSpPr>
          <p:cNvPr id="6" name="Title 5">
            <a:extLst>
              <a:ext uri="{FF2B5EF4-FFF2-40B4-BE49-F238E27FC236}">
                <a16:creationId xmlns:a16="http://schemas.microsoft.com/office/drawing/2014/main" id="{BA80B417-550A-37D8-50EB-216F344F7B6F}"/>
              </a:ext>
            </a:extLst>
          </p:cNvPr>
          <p:cNvSpPr>
            <a:spLocks noGrp="1"/>
          </p:cNvSpPr>
          <p:nvPr>
            <p:ph type="title"/>
          </p:nvPr>
        </p:nvSpPr>
        <p:spPr>
          <a:xfrm>
            <a:off x="508001" y="512748"/>
            <a:ext cx="9711174" cy="555476"/>
          </a:xfrm>
          <a:solidFill>
            <a:schemeClr val="bg1"/>
          </a:solidFill>
        </p:spPr>
        <p:txBody>
          <a:bodyPr/>
          <a:lstStyle/>
          <a:p>
            <a:r>
              <a:rPr lang="en-US" b="1" dirty="0"/>
              <a:t>Near-Term Action Plan</a:t>
            </a:r>
          </a:p>
        </p:txBody>
      </p:sp>
      <p:sp>
        <p:nvSpPr>
          <p:cNvPr id="8" name="Round Same Side Corner Rectangle 40">
            <a:extLst>
              <a:ext uri="{FF2B5EF4-FFF2-40B4-BE49-F238E27FC236}">
                <a16:creationId xmlns:a16="http://schemas.microsoft.com/office/drawing/2014/main" id="{F03C4150-DBF2-BC38-AD41-812D35B00873}"/>
              </a:ext>
            </a:extLst>
          </p:cNvPr>
          <p:cNvSpPr/>
          <p:nvPr/>
        </p:nvSpPr>
        <p:spPr>
          <a:xfrm>
            <a:off x="178239" y="1025250"/>
            <a:ext cx="2832822"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2"/>
                </a:solidFill>
              </a:rPr>
              <a:t>B. Support Development of Uniform HVDC Design Standards with DOE Consortia</a:t>
            </a:r>
            <a:endParaRPr lang="en-US" sz="1700" b="1" dirty="0">
              <a:solidFill>
                <a:schemeClr val="accent2"/>
              </a:solidFill>
            </a:endParaRPr>
          </a:p>
        </p:txBody>
      </p:sp>
      <p:sp>
        <p:nvSpPr>
          <p:cNvPr id="9" name="Text Placeholder 2">
            <a:extLst>
              <a:ext uri="{FF2B5EF4-FFF2-40B4-BE49-F238E27FC236}">
                <a16:creationId xmlns:a16="http://schemas.microsoft.com/office/drawing/2014/main" id="{9D02C510-3BC7-828D-A5B5-9B1B51D6664B}"/>
              </a:ext>
            </a:extLst>
          </p:cNvPr>
          <p:cNvSpPr txBox="1">
            <a:spLocks/>
          </p:cNvSpPr>
          <p:nvPr/>
        </p:nvSpPr>
        <p:spPr>
          <a:xfrm>
            <a:off x="178239" y="2087429"/>
            <a:ext cx="2832822" cy="4634046"/>
          </a:xfrm>
          <a:prstGeom prst="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MSSC caps do not permit delivery of 2,000 MW from OSW based on latest 525kV bi-pole HVDC technology</a:t>
            </a:r>
          </a:p>
          <a:p>
            <a:pPr>
              <a:spcBef>
                <a:spcPts val="1200"/>
              </a:spcBef>
            </a:pPr>
            <a:r>
              <a:rPr lang="en-US" sz="1600" dirty="0">
                <a:solidFill>
                  <a:schemeClr val="tx1"/>
                </a:solidFill>
              </a:rPr>
              <a:t>Action Items:</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POINTS Consortium</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Develop recommendations for technology standardization</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Engage industry to ensure recommendations are feasible for design and construction</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Enable states to agree on a common network-ready HVDC standard, to enable large HVDC facilities can be networked to provide expanded regional or interregional capabilities</a:t>
            </a:r>
          </a:p>
          <a:p>
            <a:pPr marL="182880" lvl="1" indent="-182880">
              <a:spcBef>
                <a:spcPts val="1400"/>
              </a:spcBef>
              <a:buFont typeface="Arial" panose="020B0604020202020204" pitchFamily="34" charset="0"/>
              <a:buChar char="•"/>
            </a:pPr>
            <a:endParaRPr lang="en-US" sz="1150" dirty="0">
              <a:solidFill>
                <a:schemeClr val="tx1"/>
              </a:solidFill>
            </a:endParaRPr>
          </a:p>
        </p:txBody>
      </p:sp>
      <p:sp>
        <p:nvSpPr>
          <p:cNvPr id="10" name="Round Same Side Corner Rectangle 40">
            <a:extLst>
              <a:ext uri="{FF2B5EF4-FFF2-40B4-BE49-F238E27FC236}">
                <a16:creationId xmlns:a16="http://schemas.microsoft.com/office/drawing/2014/main" id="{FCFEC772-9DDE-3AB9-4CCA-C63E3AB1F88F}"/>
              </a:ext>
            </a:extLst>
          </p:cNvPr>
          <p:cNvSpPr/>
          <p:nvPr/>
        </p:nvSpPr>
        <p:spPr>
          <a:xfrm>
            <a:off x="3155136" y="1025250"/>
            <a:ext cx="2832822"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3"/>
                </a:solidFill>
              </a:rPr>
              <a:t>C. Assess Opportunities to Align and Optimize State Offshore Wind and Transmission Procurements</a:t>
            </a:r>
          </a:p>
        </p:txBody>
      </p:sp>
      <p:sp>
        <p:nvSpPr>
          <p:cNvPr id="11" name="Text Placeholder 2">
            <a:extLst>
              <a:ext uri="{FF2B5EF4-FFF2-40B4-BE49-F238E27FC236}">
                <a16:creationId xmlns:a16="http://schemas.microsoft.com/office/drawing/2014/main" id="{A8A4BDD6-FB41-231C-5111-4EC617D952BF}"/>
              </a:ext>
            </a:extLst>
          </p:cNvPr>
          <p:cNvSpPr txBox="1">
            <a:spLocks/>
          </p:cNvSpPr>
          <p:nvPr/>
        </p:nvSpPr>
        <p:spPr>
          <a:xfrm>
            <a:off x="3155136" y="2087429"/>
            <a:ext cx="2832822" cy="4634046"/>
          </a:xfrm>
          <a:prstGeom prst="rect">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States are subject to different requirements that result in customized procurement frameworks</a:t>
            </a:r>
          </a:p>
          <a:p>
            <a:pPr>
              <a:spcBef>
                <a:spcPts val="1200"/>
              </a:spcBef>
            </a:pPr>
            <a:r>
              <a:rPr lang="en-US" sz="1600" dirty="0">
                <a:solidFill>
                  <a:schemeClr val="tx1"/>
                </a:solidFill>
              </a:rPr>
              <a:t>Action Items:</a:t>
            </a:r>
          </a:p>
          <a:p>
            <a:pPr marL="228600" lvl="1" indent="-228600">
              <a:spcBef>
                <a:spcPts val="600"/>
              </a:spcBef>
              <a:buClr>
                <a:schemeClr val="accent3"/>
              </a:buClr>
              <a:buFont typeface="Arial" panose="020B0604020202020204" pitchFamily="34" charset="0"/>
              <a:buChar char="•"/>
            </a:pPr>
            <a:r>
              <a:rPr lang="en-US" sz="1300" dirty="0">
                <a:solidFill>
                  <a:schemeClr val="tx1"/>
                </a:solidFill>
              </a:rPr>
              <a:t>Specify and provide the ability for states to coordinate and adopt a set of best practices, including by potentially:</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Incorporating “network-ready” standard for export cables</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Creating the option to convert export cables into open access facilities</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Developing bid evaluation criteria to reflect transmission value</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Combining state procurements into multi-state efforts</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Preserving contracting flexibility to avoid supply-chain bottlenecks</a:t>
            </a:r>
          </a:p>
        </p:txBody>
      </p:sp>
      <p:sp>
        <p:nvSpPr>
          <p:cNvPr id="12" name="Round Same Side Corner Rectangle 40">
            <a:extLst>
              <a:ext uri="{FF2B5EF4-FFF2-40B4-BE49-F238E27FC236}">
                <a16:creationId xmlns:a16="http://schemas.microsoft.com/office/drawing/2014/main" id="{8691D1A7-94AE-0599-1AAD-810E01F7767F}"/>
              </a:ext>
            </a:extLst>
          </p:cNvPr>
          <p:cNvSpPr/>
          <p:nvPr/>
        </p:nvSpPr>
        <p:spPr>
          <a:xfrm>
            <a:off x="6132033" y="1025250"/>
            <a:ext cx="2832822"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4">
                    <a:lumMod val="75000"/>
                  </a:schemeClr>
                </a:solidFill>
              </a:rPr>
              <a:t>D. Develop Interregional Coordination Principles for Order 1920 Compliance Filings </a:t>
            </a:r>
          </a:p>
        </p:txBody>
      </p:sp>
      <p:sp>
        <p:nvSpPr>
          <p:cNvPr id="13" name="Text Placeholder 2">
            <a:extLst>
              <a:ext uri="{FF2B5EF4-FFF2-40B4-BE49-F238E27FC236}">
                <a16:creationId xmlns:a16="http://schemas.microsoft.com/office/drawing/2014/main" id="{6C90839B-6C2E-7C1E-B7FC-0541CA34214D}"/>
              </a:ext>
            </a:extLst>
          </p:cNvPr>
          <p:cNvSpPr txBox="1">
            <a:spLocks/>
          </p:cNvSpPr>
          <p:nvPr/>
        </p:nvSpPr>
        <p:spPr>
          <a:xfrm>
            <a:off x="6132033" y="2087429"/>
            <a:ext cx="2832822" cy="4634046"/>
          </a:xfrm>
          <a:prstGeom prst="rect">
            <a:avLst/>
          </a:prstGeom>
          <a:solidFill>
            <a:schemeClr val="bg1"/>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Limited focus paid by RTO/ISO to the updated requirements of Order 1920 regarding interregional coordination </a:t>
            </a:r>
          </a:p>
          <a:p>
            <a:pPr>
              <a:spcBef>
                <a:spcPts val="1200"/>
              </a:spcBef>
            </a:pPr>
            <a:r>
              <a:rPr lang="en-US" sz="1600" dirty="0">
                <a:solidFill>
                  <a:schemeClr val="tx1"/>
                </a:solidFill>
              </a:rPr>
              <a:t>Action Items:</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Develop a set of interregional planning principles</a:t>
            </a:r>
          </a:p>
          <a:p>
            <a:pPr marL="354330" marR="0" lvl="1" indent="-171450" algn="l" defTabSz="457200" rtl="0" eaLnBrk="1" fontAlgn="auto" latinLnBrk="0" hangingPunct="1">
              <a:lnSpc>
                <a:spcPct val="100000"/>
              </a:lnSpc>
              <a:spcBef>
                <a:spcPts val="400"/>
              </a:spcBef>
              <a:spcAft>
                <a:spcPts val="0"/>
              </a:spcAft>
              <a:buClr>
                <a:schemeClr val="accent4">
                  <a:lumMod val="75000"/>
                </a:schemeClr>
              </a:buClr>
              <a:buSzTx/>
              <a:buFont typeface="Calibri" panose="020F050202020403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Calibri" panose="020F0502020204030204"/>
                <a:ea typeface="+mn-ea"/>
                <a:cs typeface="+mn-cs"/>
              </a:rPr>
              <a:t>Current timing restrictions should be eliminated</a:t>
            </a:r>
          </a:p>
          <a:p>
            <a:pPr marL="354330" marR="0" lvl="1" indent="-171450" algn="l" defTabSz="457200" rtl="0" eaLnBrk="1" fontAlgn="auto" latinLnBrk="0" hangingPunct="1">
              <a:lnSpc>
                <a:spcPct val="100000"/>
              </a:lnSpc>
              <a:spcBef>
                <a:spcPts val="400"/>
              </a:spcBef>
              <a:spcAft>
                <a:spcPts val="0"/>
              </a:spcAft>
              <a:buClr>
                <a:schemeClr val="accent4">
                  <a:lumMod val="75000"/>
                </a:schemeClr>
              </a:buClr>
              <a:buSzTx/>
              <a:buFont typeface="Calibri" panose="020F0502020204030204" pitchFamily="34" charset="0"/>
              <a:buChar char="‒"/>
              <a:tabLst/>
              <a:defRPr/>
            </a:pPr>
            <a:r>
              <a:rPr lang="en-US" sz="1150" dirty="0">
                <a:solidFill>
                  <a:srgbClr val="000000"/>
                </a:solidFill>
                <a:latin typeface="Calibri" panose="020F0502020204030204"/>
              </a:rPr>
              <a:t>Should specify that </a:t>
            </a:r>
            <a:r>
              <a:rPr lang="en-US" sz="1150" u="sng" dirty="0">
                <a:solidFill>
                  <a:srgbClr val="000000"/>
                </a:solidFill>
                <a:latin typeface="Calibri" panose="020F0502020204030204"/>
              </a:rPr>
              <a:t>all</a:t>
            </a:r>
            <a:r>
              <a:rPr lang="en-US" sz="1150" dirty="0">
                <a:solidFill>
                  <a:srgbClr val="000000"/>
                </a:solidFill>
                <a:latin typeface="Calibri" panose="020F0502020204030204"/>
              </a:rPr>
              <a:t> benefits to </a:t>
            </a:r>
            <a:r>
              <a:rPr lang="en-US" sz="1150" u="sng" dirty="0">
                <a:solidFill>
                  <a:srgbClr val="000000"/>
                </a:solidFill>
                <a:latin typeface="Calibri" panose="020F0502020204030204"/>
              </a:rPr>
              <a:t>each</a:t>
            </a:r>
            <a:r>
              <a:rPr lang="en-US" sz="1150" dirty="0">
                <a:solidFill>
                  <a:srgbClr val="000000"/>
                </a:solidFill>
                <a:latin typeface="Calibri" panose="020F0502020204030204"/>
              </a:rPr>
              <a:t> region should be considered</a:t>
            </a:r>
            <a:endParaRPr lang="en-US" sz="1300" dirty="0">
              <a:solidFill>
                <a:schemeClr val="tx1"/>
              </a:solidFill>
            </a:endParaRP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Coordinate with regions to incorporate Collaborative principles within Order 1920 coordination provisions </a:t>
            </a:r>
          </a:p>
        </p:txBody>
      </p:sp>
      <p:sp>
        <p:nvSpPr>
          <p:cNvPr id="14" name="Round Same Side Corner Rectangle 40">
            <a:extLst>
              <a:ext uri="{FF2B5EF4-FFF2-40B4-BE49-F238E27FC236}">
                <a16:creationId xmlns:a16="http://schemas.microsoft.com/office/drawing/2014/main" id="{DA156CFC-9F5D-A654-6BCB-308162CAD02D}"/>
              </a:ext>
            </a:extLst>
          </p:cNvPr>
          <p:cNvSpPr/>
          <p:nvPr/>
        </p:nvSpPr>
        <p:spPr>
          <a:xfrm>
            <a:off x="9108931" y="1025250"/>
            <a:ext cx="2832822"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5"/>
                </a:solidFill>
              </a:rPr>
              <a:t>E. Support Reducing Seams-Related Inefficiencies</a:t>
            </a:r>
          </a:p>
        </p:txBody>
      </p:sp>
      <p:sp>
        <p:nvSpPr>
          <p:cNvPr id="15" name="Text Placeholder 2">
            <a:extLst>
              <a:ext uri="{FF2B5EF4-FFF2-40B4-BE49-F238E27FC236}">
                <a16:creationId xmlns:a16="http://schemas.microsoft.com/office/drawing/2014/main" id="{4B037274-19B2-CCC7-1FAB-DDC0FEB9671D}"/>
              </a:ext>
            </a:extLst>
          </p:cNvPr>
          <p:cNvSpPr txBox="1">
            <a:spLocks/>
          </p:cNvSpPr>
          <p:nvPr/>
        </p:nvSpPr>
        <p:spPr>
          <a:xfrm>
            <a:off x="9108931" y="2087429"/>
            <a:ext cx="2832822" cy="4634046"/>
          </a:xfrm>
          <a:prstGeom prst="rect">
            <a:avLst/>
          </a:prstGeom>
          <a:solidFill>
            <a:schemeClr val="bg1"/>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5"/>
              </a:buClr>
              <a:buFont typeface="Arial" panose="020B0604020202020204" pitchFamily="34" charset="0"/>
              <a:buChar char="•"/>
            </a:pPr>
            <a:r>
              <a:rPr lang="en-US" sz="1300" dirty="0">
                <a:solidFill>
                  <a:schemeClr val="tx1"/>
                </a:solidFill>
              </a:rPr>
              <a:t>Existing interregional transmission facilities are poorly utilized</a:t>
            </a:r>
          </a:p>
          <a:p>
            <a:pPr marL="228600" lvl="1" indent="-228600">
              <a:spcBef>
                <a:spcPts val="600"/>
              </a:spcBef>
              <a:buClr>
                <a:schemeClr val="accent5"/>
              </a:buClr>
              <a:buFont typeface="Arial" panose="020B0604020202020204" pitchFamily="34" charset="0"/>
              <a:buChar char="•"/>
            </a:pPr>
            <a:r>
              <a:rPr lang="en-US" sz="1300" dirty="0">
                <a:solidFill>
                  <a:schemeClr val="tx1"/>
                </a:solidFill>
              </a:rPr>
              <a:t>RTO/ISOs do not recognize value interregional transmission provides within planning analyses</a:t>
            </a:r>
          </a:p>
          <a:p>
            <a:pPr>
              <a:spcBef>
                <a:spcPts val="1200"/>
              </a:spcBef>
            </a:pPr>
            <a:r>
              <a:rPr lang="en-US" sz="1600" dirty="0">
                <a:solidFill>
                  <a:schemeClr val="tx1"/>
                </a:solidFill>
              </a:rPr>
              <a:t>Action Items:</a:t>
            </a:r>
          </a:p>
          <a:p>
            <a:pPr marL="228600" lvl="1" indent="-228600">
              <a:spcBef>
                <a:spcPts val="600"/>
              </a:spcBef>
              <a:buClr>
                <a:schemeClr val="accent5"/>
              </a:buClr>
              <a:buFont typeface="Arial" panose="020B0604020202020204" pitchFamily="34" charset="0"/>
              <a:buChar char="•"/>
            </a:pPr>
            <a:r>
              <a:rPr lang="en-US" sz="1300" dirty="0">
                <a:solidFill>
                  <a:schemeClr val="tx1"/>
                </a:solidFill>
              </a:rPr>
              <a:t>Resolve seam-related inefficiencies, including by advocating for intertie optimization </a:t>
            </a:r>
          </a:p>
          <a:p>
            <a:pPr marL="228600" lvl="1" indent="-228600">
              <a:spcBef>
                <a:spcPts val="600"/>
              </a:spcBef>
              <a:buClr>
                <a:schemeClr val="accent5"/>
              </a:buClr>
              <a:buFont typeface="Arial" panose="020B0604020202020204" pitchFamily="34" charset="0"/>
              <a:buChar char="•"/>
            </a:pPr>
            <a:r>
              <a:rPr lang="en-US" sz="1300" dirty="0">
                <a:solidFill>
                  <a:schemeClr val="tx1"/>
                </a:solidFill>
              </a:rPr>
              <a:t>Encourage regions to assess and consider the benefits of better-utilized interregional facilities within improved planning processes</a:t>
            </a:r>
          </a:p>
          <a:p>
            <a:pPr marL="0" lvl="1">
              <a:spcBef>
                <a:spcPts val="600"/>
              </a:spcBef>
              <a:buClr>
                <a:schemeClr val="accent3"/>
              </a:buClr>
            </a:pPr>
            <a:endParaRPr lang="en-US" sz="1150" dirty="0">
              <a:solidFill>
                <a:schemeClr val="tx1"/>
              </a:solidFill>
            </a:endParaRPr>
          </a:p>
        </p:txBody>
      </p:sp>
    </p:spTree>
    <p:extLst>
      <p:ext uri="{BB962C8B-B14F-4D97-AF65-F5344CB8AC3E}">
        <p14:creationId xmlns:p14="http://schemas.microsoft.com/office/powerpoint/2010/main" val="387358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9EC31-22D3-9759-050B-777490A532ED}"/>
              </a:ext>
            </a:extLst>
          </p:cNvPr>
          <p:cNvSpPr>
            <a:spLocks noGrp="1"/>
          </p:cNvSpPr>
          <p:nvPr>
            <p:ph type="sldNum" sz="quarter" idx="21"/>
          </p:nvPr>
        </p:nvSpPr>
        <p:spPr/>
        <p:txBody>
          <a:bodyPr/>
          <a:lstStyle/>
          <a:p>
            <a:r>
              <a:rPr lang="en-US"/>
              <a:t>brattle.com | </a:t>
            </a:r>
            <a:fld id="{C95ECF09-ED6D-489D-87B4-9DBCD4D54A41}" type="slidenum">
              <a:rPr lang="en-US" smtClean="0"/>
              <a:pPr/>
              <a:t>6</a:t>
            </a:fld>
            <a:endParaRPr lang="en-US" dirty="0"/>
          </a:p>
        </p:txBody>
      </p:sp>
      <p:sp>
        <p:nvSpPr>
          <p:cNvPr id="6" name="Title 5">
            <a:extLst>
              <a:ext uri="{FF2B5EF4-FFF2-40B4-BE49-F238E27FC236}">
                <a16:creationId xmlns:a16="http://schemas.microsoft.com/office/drawing/2014/main" id="{BA80B417-550A-37D8-50EB-216F344F7B6F}"/>
              </a:ext>
            </a:extLst>
          </p:cNvPr>
          <p:cNvSpPr>
            <a:spLocks noGrp="1"/>
          </p:cNvSpPr>
          <p:nvPr>
            <p:ph type="title"/>
          </p:nvPr>
        </p:nvSpPr>
        <p:spPr>
          <a:xfrm>
            <a:off x="508001" y="512748"/>
            <a:ext cx="9711174" cy="555476"/>
          </a:xfrm>
          <a:solidFill>
            <a:schemeClr val="bg1"/>
          </a:solidFill>
        </p:spPr>
        <p:txBody>
          <a:bodyPr/>
          <a:lstStyle/>
          <a:p>
            <a:r>
              <a:rPr lang="en-US" b="1" dirty="0"/>
              <a:t>Mid-Term Action Plan</a:t>
            </a:r>
          </a:p>
        </p:txBody>
      </p:sp>
      <p:grpSp>
        <p:nvGrpSpPr>
          <p:cNvPr id="5" name="Group 4">
            <a:extLst>
              <a:ext uri="{FF2B5EF4-FFF2-40B4-BE49-F238E27FC236}">
                <a16:creationId xmlns:a16="http://schemas.microsoft.com/office/drawing/2014/main" id="{4250CFF6-139C-BC69-3C10-3D33EBA37DCE}"/>
              </a:ext>
            </a:extLst>
          </p:cNvPr>
          <p:cNvGrpSpPr/>
          <p:nvPr/>
        </p:nvGrpSpPr>
        <p:grpSpPr>
          <a:xfrm>
            <a:off x="224425" y="1025250"/>
            <a:ext cx="3657600" cy="5696225"/>
            <a:chOff x="178238" y="1025250"/>
            <a:chExt cx="3529203" cy="5696225"/>
          </a:xfrm>
        </p:grpSpPr>
        <p:sp>
          <p:nvSpPr>
            <p:cNvPr id="8" name="Round Same Side Corner Rectangle 40">
              <a:extLst>
                <a:ext uri="{FF2B5EF4-FFF2-40B4-BE49-F238E27FC236}">
                  <a16:creationId xmlns:a16="http://schemas.microsoft.com/office/drawing/2014/main" id="{F03C4150-DBF2-BC38-AD41-812D35B00873}"/>
                </a:ext>
              </a:extLst>
            </p:cNvPr>
            <p:cNvSpPr/>
            <p:nvPr/>
          </p:nvSpPr>
          <p:spPr>
            <a:xfrm>
              <a:off x="178238" y="1025250"/>
              <a:ext cx="3529203"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2"/>
                  </a:solidFill>
                </a:rPr>
                <a:t>A. Explore Need for Tariff Revisions Based on Lessons Learned</a:t>
              </a:r>
              <a:endParaRPr lang="en-US" sz="1700" b="1" dirty="0">
                <a:solidFill>
                  <a:schemeClr val="accent2"/>
                </a:solidFill>
              </a:endParaRPr>
            </a:p>
          </p:txBody>
        </p:sp>
        <p:sp>
          <p:nvSpPr>
            <p:cNvPr id="9" name="Text Placeholder 2">
              <a:extLst>
                <a:ext uri="{FF2B5EF4-FFF2-40B4-BE49-F238E27FC236}">
                  <a16:creationId xmlns:a16="http://schemas.microsoft.com/office/drawing/2014/main" id="{9D02C510-3BC7-828D-A5B5-9B1B51D6664B}"/>
                </a:ext>
              </a:extLst>
            </p:cNvPr>
            <p:cNvSpPr txBox="1">
              <a:spLocks/>
            </p:cNvSpPr>
            <p:nvPr/>
          </p:nvSpPr>
          <p:spPr>
            <a:xfrm>
              <a:off x="178238" y="2087429"/>
              <a:ext cx="3529203" cy="4634046"/>
            </a:xfrm>
            <a:prstGeom prst="rect">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Tariff provisions may not be well-suited to enable joint selection, pursuit, funding, and allocation of projects identified through the RFI.</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Projects identified by the Collaborative may be poorly suited for existing processes, as a project is unlikely to satisfy discrete regional needs in each region’s planning process, which proceed on inconsistent timelines</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These existing processes overlook opportunities for mutually beneficial interregional transmission facilities</a:t>
              </a:r>
            </a:p>
            <a:p>
              <a:pPr>
                <a:spcBef>
                  <a:spcPts val="1200"/>
                </a:spcBef>
              </a:pPr>
              <a:r>
                <a:rPr lang="en-US" sz="1600" dirty="0">
                  <a:solidFill>
                    <a:schemeClr val="tx1"/>
                  </a:solidFill>
                </a:rPr>
                <a:t>Action Items:</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Coordinate with RTO/ISOs to develop the necessary revisions (if any) to their market rules to enable the evaluation and selection of identified beneficial interregional projects, and apply the Collaborative’s desired cost allocation</a:t>
              </a:r>
            </a:p>
            <a:p>
              <a:pPr marL="182880" lvl="1" indent="-182880">
                <a:spcBef>
                  <a:spcPts val="1400"/>
                </a:spcBef>
                <a:buFont typeface="Arial" panose="020B0604020202020204" pitchFamily="34" charset="0"/>
                <a:buChar char="•"/>
              </a:pPr>
              <a:endParaRPr lang="en-US" sz="1150" dirty="0">
                <a:solidFill>
                  <a:schemeClr val="tx1"/>
                </a:solidFill>
              </a:endParaRPr>
            </a:p>
          </p:txBody>
        </p:sp>
      </p:grpSp>
      <p:grpSp>
        <p:nvGrpSpPr>
          <p:cNvPr id="4" name="Group 3">
            <a:extLst>
              <a:ext uri="{FF2B5EF4-FFF2-40B4-BE49-F238E27FC236}">
                <a16:creationId xmlns:a16="http://schemas.microsoft.com/office/drawing/2014/main" id="{39743254-1D98-ABA3-B88D-4BF3AC005A24}"/>
              </a:ext>
            </a:extLst>
          </p:cNvPr>
          <p:cNvGrpSpPr/>
          <p:nvPr/>
        </p:nvGrpSpPr>
        <p:grpSpPr>
          <a:xfrm>
            <a:off x="4212703" y="1025250"/>
            <a:ext cx="3657600" cy="5696225"/>
            <a:chOff x="3155135" y="1025250"/>
            <a:chExt cx="3529203" cy="5696225"/>
          </a:xfrm>
        </p:grpSpPr>
        <p:sp>
          <p:nvSpPr>
            <p:cNvPr id="10" name="Round Same Side Corner Rectangle 40">
              <a:extLst>
                <a:ext uri="{FF2B5EF4-FFF2-40B4-BE49-F238E27FC236}">
                  <a16:creationId xmlns:a16="http://schemas.microsoft.com/office/drawing/2014/main" id="{FCFEC772-9DDE-3AB9-4CCA-C63E3AB1F88F}"/>
                </a:ext>
              </a:extLst>
            </p:cNvPr>
            <p:cNvSpPr/>
            <p:nvPr/>
          </p:nvSpPr>
          <p:spPr>
            <a:xfrm>
              <a:off x="3155135" y="1025250"/>
              <a:ext cx="3529203" cy="1062179"/>
            </a:xfrm>
            <a:prstGeom prst="round2Same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wrap="square" lIns="0" rtlCol="0" anchor="b" anchorCtr="0">
              <a:noAutofit/>
            </a:bodyPr>
            <a:lstStyle/>
            <a:p>
              <a:r>
                <a:rPr lang="en-US" sz="1600" b="1" dirty="0">
                  <a:solidFill>
                    <a:schemeClr val="accent3"/>
                  </a:solidFill>
                </a:rPr>
                <a:t>B. Explore the Creation of a Buying Pool for Transmission Equipment</a:t>
              </a:r>
            </a:p>
          </p:txBody>
        </p:sp>
        <p:sp>
          <p:nvSpPr>
            <p:cNvPr id="11" name="Text Placeholder 2">
              <a:extLst>
                <a:ext uri="{FF2B5EF4-FFF2-40B4-BE49-F238E27FC236}">
                  <a16:creationId xmlns:a16="http://schemas.microsoft.com/office/drawing/2014/main" id="{A8A4BDD6-FB41-231C-5111-4EC617D952BF}"/>
                </a:ext>
              </a:extLst>
            </p:cNvPr>
            <p:cNvSpPr txBox="1">
              <a:spLocks/>
            </p:cNvSpPr>
            <p:nvPr/>
          </p:nvSpPr>
          <p:spPr>
            <a:xfrm>
              <a:off x="3155135" y="2087429"/>
              <a:ext cx="3529203" cy="4634046"/>
            </a:xfrm>
            <a:prstGeom prst="rect">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lIns="91440"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Lack of a centralized mechanism for coordinated bulk orders of HVDC equipment</a:t>
              </a:r>
            </a:p>
            <a:p>
              <a:pPr marL="228600" lvl="1" indent="-228600">
                <a:spcBef>
                  <a:spcPts val="600"/>
                </a:spcBef>
                <a:buClr>
                  <a:schemeClr val="accent2"/>
                </a:buClr>
                <a:buFont typeface="Arial" panose="020B0604020202020204" pitchFamily="34" charset="0"/>
                <a:buChar char="•"/>
              </a:pPr>
              <a:r>
                <a:rPr lang="en-US" sz="1300" dirty="0">
                  <a:solidFill>
                    <a:schemeClr val="tx1"/>
                  </a:solidFill>
                </a:rPr>
                <a:t>International competition for HVDC supply chain expansion and timely delivery</a:t>
              </a:r>
            </a:p>
            <a:p>
              <a:pPr>
                <a:spcBef>
                  <a:spcPts val="1200"/>
                </a:spcBef>
              </a:pPr>
              <a:r>
                <a:rPr lang="en-US" sz="1600" dirty="0">
                  <a:solidFill>
                    <a:schemeClr val="tx1"/>
                  </a:solidFill>
                </a:rPr>
                <a:t>Action Items:</a:t>
              </a:r>
            </a:p>
            <a:p>
              <a:pPr marL="228600" lvl="1" indent="-228600">
                <a:spcBef>
                  <a:spcPts val="600"/>
                </a:spcBef>
                <a:buClr>
                  <a:schemeClr val="accent3"/>
                </a:buClr>
                <a:buFont typeface="Arial" panose="020B0604020202020204" pitchFamily="34" charset="0"/>
                <a:buChar char="•"/>
              </a:pPr>
              <a:r>
                <a:rPr lang="en-US" sz="1300" dirty="0">
                  <a:solidFill>
                    <a:schemeClr val="tx1"/>
                  </a:solidFill>
                </a:rPr>
                <a:t>Take initial steps towards determining the preferred structure and necessary scope of such a buying pool.</a:t>
              </a:r>
            </a:p>
            <a:p>
              <a:pPr marL="228600" lvl="1" indent="-228600">
                <a:spcBef>
                  <a:spcPts val="600"/>
                </a:spcBef>
                <a:buClr>
                  <a:schemeClr val="accent3"/>
                </a:buClr>
                <a:buFont typeface="Arial" panose="020B0604020202020204" pitchFamily="34" charset="0"/>
                <a:buChar char="•"/>
              </a:pPr>
              <a:r>
                <a:rPr lang="en-US" sz="1300" dirty="0">
                  <a:solidFill>
                    <a:schemeClr val="tx1"/>
                  </a:solidFill>
                </a:rPr>
                <a:t>Research the following questions:</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What is the minimum buy-in for suppliers to participate?</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What are off-ramps for changes in policy or schedule?</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How much capital would need to be put “at-risk”?</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Which technological criteria must be determined in advance?</a:t>
              </a:r>
            </a:p>
            <a:p>
              <a:pPr marL="354330" lvl="1" indent="-171450">
                <a:spcBef>
                  <a:spcPts val="400"/>
                </a:spcBef>
                <a:buClr>
                  <a:schemeClr val="accent3"/>
                </a:buClr>
                <a:buFont typeface="Calibri" panose="020F0502020204030204" pitchFamily="34" charset="0"/>
                <a:buChar char="‒"/>
              </a:pPr>
              <a:r>
                <a:rPr lang="en-US" sz="1150" dirty="0">
                  <a:solidFill>
                    <a:schemeClr val="tx1"/>
                  </a:solidFill>
                </a:rPr>
                <a:t>How to account for technological evolution?</a:t>
              </a:r>
            </a:p>
          </p:txBody>
        </p:sp>
      </p:grpSp>
      <p:sp>
        <p:nvSpPr>
          <p:cNvPr id="12" name="Round Same Side Corner Rectangle 40">
            <a:extLst>
              <a:ext uri="{FF2B5EF4-FFF2-40B4-BE49-F238E27FC236}">
                <a16:creationId xmlns:a16="http://schemas.microsoft.com/office/drawing/2014/main" id="{8691D1A7-94AE-0599-1AAD-810E01F7767F}"/>
              </a:ext>
            </a:extLst>
          </p:cNvPr>
          <p:cNvSpPr/>
          <p:nvPr/>
        </p:nvSpPr>
        <p:spPr>
          <a:xfrm>
            <a:off x="8200983" y="1274618"/>
            <a:ext cx="3446080" cy="812811"/>
          </a:xfrm>
          <a:prstGeom prst="round2SameRect">
            <a:avLst>
              <a:gd name="adj1" fmla="val 0"/>
              <a:gd name="adj2" fmla="val 0"/>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wrap="square" lIns="27432" rtlCol="0" anchor="b" anchorCtr="0">
            <a:noAutofit/>
          </a:bodyPr>
          <a:lstStyle/>
          <a:p>
            <a:r>
              <a:rPr lang="en-US" sz="1600" b="1" dirty="0">
                <a:solidFill>
                  <a:schemeClr val="accent4">
                    <a:lumMod val="75000"/>
                  </a:schemeClr>
                </a:solidFill>
              </a:rPr>
              <a:t>C. Enable the Transition from Generator Export Lines to Network Transmission Facilities</a:t>
            </a:r>
          </a:p>
        </p:txBody>
      </p:sp>
      <p:sp>
        <p:nvSpPr>
          <p:cNvPr id="13" name="Text Placeholder 2">
            <a:extLst>
              <a:ext uri="{FF2B5EF4-FFF2-40B4-BE49-F238E27FC236}">
                <a16:creationId xmlns:a16="http://schemas.microsoft.com/office/drawing/2014/main" id="{6C90839B-6C2E-7C1E-B7FC-0541CA34214D}"/>
              </a:ext>
            </a:extLst>
          </p:cNvPr>
          <p:cNvSpPr txBox="1">
            <a:spLocks/>
          </p:cNvSpPr>
          <p:nvPr/>
        </p:nvSpPr>
        <p:spPr>
          <a:xfrm>
            <a:off x="8200981" y="2087429"/>
            <a:ext cx="3657600" cy="4634046"/>
          </a:xfrm>
          <a:prstGeom prst="rect">
            <a:avLst/>
          </a:prstGeom>
          <a:solidFill>
            <a:schemeClr val="bg1"/>
          </a:solid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tIns="91440" rtlCol="0" anchor="t">
            <a:noAutofit/>
          </a:bodyPr>
          <a:lstStyle>
            <a:defPPr>
              <a:defRPr lang="en-US"/>
            </a:defPPr>
            <a:lvl1pPr>
              <a:defRPr sz="11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1200"/>
              </a:spcBef>
            </a:pPr>
            <a:r>
              <a:rPr lang="en-US" sz="1600" dirty="0">
                <a:solidFill>
                  <a:schemeClr val="tx1"/>
                </a:solidFill>
              </a:rPr>
              <a:t>Challenge:</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Individual offshore wind generators’ radial export lines may eventually become transmission facilities of a future networked offshore grid</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Current offshore wind procurements do not consistently specify and enable the future transition of export cables to open-access network transmission facilities</a:t>
            </a:r>
          </a:p>
          <a:p>
            <a:pPr>
              <a:spcBef>
                <a:spcPts val="1200"/>
              </a:spcBef>
            </a:pPr>
            <a:r>
              <a:rPr lang="en-US" sz="1600" dirty="0">
                <a:solidFill>
                  <a:schemeClr val="tx1"/>
                </a:solidFill>
              </a:rPr>
              <a:t>Action Items:</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Identify the necessary contractual and regulatory frameworks that could be adapted to create networked offshore grid</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Evaluate mechanisms that have been developed to meet this goal, including CAISO’s </a:t>
            </a:r>
            <a:r>
              <a:rPr lang="en-US" sz="1300" dirty="0">
                <a:solidFill>
                  <a:schemeClr val="tx1"/>
                </a:solidFill>
                <a:hlinkClick r:id="rId2"/>
              </a:rPr>
              <a:t>Subscriber Participating Transmission Owner </a:t>
            </a:r>
            <a:r>
              <a:rPr lang="en-US" sz="1300" dirty="0">
                <a:solidFill>
                  <a:schemeClr val="tx1"/>
                </a:solidFill>
              </a:rPr>
              <a:t>model. </a:t>
            </a:r>
          </a:p>
          <a:p>
            <a:pPr marL="228600" lvl="1" indent="-228600">
              <a:spcBef>
                <a:spcPts val="600"/>
              </a:spcBef>
              <a:buClr>
                <a:schemeClr val="accent4">
                  <a:lumMod val="75000"/>
                </a:schemeClr>
              </a:buClr>
              <a:buFont typeface="Arial" panose="020B0604020202020204" pitchFamily="34" charset="0"/>
              <a:buChar char="•"/>
            </a:pPr>
            <a:r>
              <a:rPr lang="en-US" sz="1300" dirty="0">
                <a:solidFill>
                  <a:schemeClr val="tx1"/>
                </a:solidFill>
              </a:rPr>
              <a:t>Lead a series of discussion with FERC staff to consult on the application of open-access precedent throughout the process</a:t>
            </a:r>
          </a:p>
        </p:txBody>
      </p:sp>
    </p:spTree>
    <p:extLst>
      <p:ext uri="{BB962C8B-B14F-4D97-AF65-F5344CB8AC3E}">
        <p14:creationId xmlns:p14="http://schemas.microsoft.com/office/powerpoint/2010/main" val="286198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22644-6325-568D-B2E4-2F39EE13ACBF}"/>
              </a:ext>
            </a:extLst>
          </p:cNvPr>
          <p:cNvSpPr>
            <a:spLocks noGrp="1"/>
          </p:cNvSpPr>
          <p:nvPr>
            <p:ph type="title"/>
          </p:nvPr>
        </p:nvSpPr>
        <p:spPr>
          <a:xfrm>
            <a:off x="516416" y="2047977"/>
            <a:ext cx="7815734" cy="2096482"/>
          </a:xfrm>
        </p:spPr>
        <p:txBody>
          <a:bodyPr/>
          <a:lstStyle/>
          <a:p>
            <a:pPr>
              <a:lnSpc>
                <a:spcPct val="100000"/>
              </a:lnSpc>
              <a:spcBef>
                <a:spcPts val="1200"/>
              </a:spcBef>
            </a:pPr>
            <a:r>
              <a:rPr lang="en-US" u="sng" dirty="0"/>
              <a:t>Additional Slides:</a:t>
            </a:r>
            <a:br>
              <a:rPr lang="en-US" dirty="0"/>
            </a:br>
            <a:br>
              <a:rPr lang="en-US" sz="1400" dirty="0"/>
            </a:br>
            <a:r>
              <a:rPr lang="en-US" dirty="0"/>
              <a:t>Synthesis of Transmission Needs Studies</a:t>
            </a:r>
            <a:br>
              <a:rPr lang="en-US" dirty="0"/>
            </a:br>
            <a:endParaRPr lang="en-US" dirty="0"/>
          </a:p>
        </p:txBody>
      </p:sp>
    </p:spTree>
    <p:extLst>
      <p:ext uri="{BB962C8B-B14F-4D97-AF65-F5344CB8AC3E}">
        <p14:creationId xmlns:p14="http://schemas.microsoft.com/office/powerpoint/2010/main" val="315403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EB3C8-D20D-FCD0-0070-D2617CA39BAA}"/>
              </a:ext>
            </a:extLst>
          </p:cNvPr>
          <p:cNvSpPr>
            <a:spLocks noGrp="1"/>
          </p:cNvSpPr>
          <p:nvPr>
            <p:ph type="sldNum" sz="quarter" idx="21"/>
          </p:nvPr>
        </p:nvSpPr>
        <p:spPr/>
        <p:txBody>
          <a:bodyPr/>
          <a:lstStyle/>
          <a:p>
            <a:r>
              <a:rPr lang="en-US"/>
              <a:t>brattle.com | </a:t>
            </a:r>
            <a:fld id="{C95ECF09-ED6D-489D-87B4-9DBCD4D54A41}" type="slidenum">
              <a:rPr lang="en-US" smtClean="0"/>
              <a:pPr/>
              <a:t>8</a:t>
            </a:fld>
            <a:endParaRPr lang="en-US" dirty="0"/>
          </a:p>
        </p:txBody>
      </p:sp>
      <p:sp>
        <p:nvSpPr>
          <p:cNvPr id="4" name="Text Placeholder 3">
            <a:extLst>
              <a:ext uri="{FF2B5EF4-FFF2-40B4-BE49-F238E27FC236}">
                <a16:creationId xmlns:a16="http://schemas.microsoft.com/office/drawing/2014/main" id="{DCE4E5F7-C006-0B9E-39AD-515C1D1325A8}"/>
              </a:ext>
            </a:extLst>
          </p:cNvPr>
          <p:cNvSpPr>
            <a:spLocks noGrp="1"/>
          </p:cNvSpPr>
          <p:nvPr>
            <p:ph type="body" sz="quarter" idx="16"/>
          </p:nvPr>
        </p:nvSpPr>
        <p:spPr>
          <a:xfrm>
            <a:off x="507999" y="1109663"/>
            <a:ext cx="10806803" cy="955712"/>
          </a:xfrm>
        </p:spPr>
        <p:txBody>
          <a:bodyPr/>
          <a:lstStyle/>
          <a:p>
            <a:r>
              <a:rPr lang="en-US" sz="1800" dirty="0">
                <a:solidFill>
                  <a:schemeClr val="accent2">
                    <a:lumMod val="75000"/>
                  </a:schemeClr>
                </a:solidFill>
              </a:rPr>
              <a:t>Based on multiple independent studies, we estimate that at least </a:t>
            </a:r>
            <a:r>
              <a:rPr lang="en-US" sz="1800" b="1" dirty="0">
                <a:solidFill>
                  <a:schemeClr val="accent2">
                    <a:lumMod val="75000"/>
                  </a:schemeClr>
                </a:solidFill>
              </a:rPr>
              <a:t>2 GW </a:t>
            </a:r>
            <a:r>
              <a:rPr lang="en-US" sz="1800" dirty="0">
                <a:solidFill>
                  <a:schemeClr val="accent2">
                    <a:lumMod val="75000"/>
                  </a:schemeClr>
                </a:solidFill>
              </a:rPr>
              <a:t>additional transfer capability between </a:t>
            </a:r>
            <a:r>
              <a:rPr lang="en-US" sz="1800" b="1" dirty="0">
                <a:solidFill>
                  <a:schemeClr val="accent2">
                    <a:lumMod val="75000"/>
                  </a:schemeClr>
                </a:solidFill>
              </a:rPr>
              <a:t>New York and PJM by 2035 is low-regrets</a:t>
            </a:r>
            <a:r>
              <a:rPr lang="en-US" sz="1800" dirty="0">
                <a:solidFill>
                  <a:schemeClr val="accent2">
                    <a:lumMod val="75000"/>
                  </a:schemeClr>
                </a:solidFill>
              </a:rPr>
              <a:t>, even without considering the value of transmission for decarbonization </a:t>
            </a:r>
          </a:p>
          <a:p>
            <a:endParaRPr lang="en-US" sz="1800" dirty="0"/>
          </a:p>
        </p:txBody>
      </p:sp>
      <p:sp>
        <p:nvSpPr>
          <p:cNvPr id="6" name="Title 5">
            <a:extLst>
              <a:ext uri="{FF2B5EF4-FFF2-40B4-BE49-F238E27FC236}">
                <a16:creationId xmlns:a16="http://schemas.microsoft.com/office/drawing/2014/main" id="{DE5FF3E9-4375-8D32-3682-8BF6C39E1FD5}"/>
              </a:ext>
            </a:extLst>
          </p:cNvPr>
          <p:cNvSpPr>
            <a:spLocks noGrp="1"/>
          </p:cNvSpPr>
          <p:nvPr>
            <p:ph type="title"/>
          </p:nvPr>
        </p:nvSpPr>
        <p:spPr>
          <a:xfrm>
            <a:off x="508000" y="243927"/>
            <a:ext cx="10231535" cy="824297"/>
          </a:xfrm>
        </p:spPr>
        <p:txBody>
          <a:bodyPr/>
          <a:lstStyle/>
          <a:p>
            <a:r>
              <a:rPr lang="en-US" sz="2800" b="1" u="sng" dirty="0"/>
              <a:t>New York – PJM</a:t>
            </a:r>
            <a:r>
              <a:rPr lang="en-US" sz="2800" b="1" dirty="0"/>
              <a:t>: Significant transmission expansion between is valuable in the near-term</a:t>
            </a:r>
          </a:p>
        </p:txBody>
      </p:sp>
      <p:sp>
        <p:nvSpPr>
          <p:cNvPr id="27" name="Text Placeholder 3">
            <a:extLst>
              <a:ext uri="{FF2B5EF4-FFF2-40B4-BE49-F238E27FC236}">
                <a16:creationId xmlns:a16="http://schemas.microsoft.com/office/drawing/2014/main" id="{D77E5CAB-9029-7C57-8887-9D1B0DD63921}"/>
              </a:ext>
            </a:extLst>
          </p:cNvPr>
          <p:cNvSpPr txBox="1">
            <a:spLocks/>
          </p:cNvSpPr>
          <p:nvPr/>
        </p:nvSpPr>
        <p:spPr>
          <a:xfrm>
            <a:off x="508000" y="1710158"/>
            <a:ext cx="3879521" cy="4525977"/>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dirty="0"/>
              <a:t>Represents low end of range from all studies, and central value of studies that did not consider decarbonization as the driver for transmission development</a:t>
            </a:r>
          </a:p>
          <a:p>
            <a:pPr>
              <a:spcBef>
                <a:spcPts val="600"/>
              </a:spcBef>
            </a:pPr>
            <a:r>
              <a:rPr lang="en-US" sz="1800" dirty="0">
                <a:solidFill>
                  <a:schemeClr val="accent2">
                    <a:lumMod val="75000"/>
                  </a:schemeClr>
                </a:solidFill>
              </a:rPr>
              <a:t>At least </a:t>
            </a:r>
            <a:r>
              <a:rPr lang="en-US" sz="1800" b="1" dirty="0">
                <a:solidFill>
                  <a:schemeClr val="accent2">
                    <a:lumMod val="75000"/>
                  </a:schemeClr>
                </a:solidFill>
              </a:rPr>
              <a:t>4 GW by 2040 is likely low-regrets</a:t>
            </a:r>
            <a:r>
              <a:rPr lang="en-US" sz="1800" dirty="0">
                <a:solidFill>
                  <a:schemeClr val="accent2">
                    <a:lumMod val="75000"/>
                  </a:schemeClr>
                </a:solidFill>
              </a:rPr>
              <a:t>, but needs may be significantly higher in high-decarbonization futures (up to 12–15 GW)</a:t>
            </a:r>
          </a:p>
          <a:p>
            <a:pPr lvl="1"/>
            <a:r>
              <a:rPr lang="en-US" sz="1600" dirty="0"/>
              <a:t>Building in </a:t>
            </a:r>
            <a:r>
              <a:rPr lang="en-US" sz="1600" b="1" dirty="0"/>
              <a:t>flexibility and expandability </a:t>
            </a:r>
            <a:r>
              <a:rPr lang="en-US" sz="1600" dirty="0"/>
              <a:t>is likely efficient given the potential for </a:t>
            </a:r>
            <a:br>
              <a:rPr lang="en-US" sz="1600" dirty="0"/>
            </a:br>
            <a:r>
              <a:rPr lang="en-US" sz="1600" dirty="0"/>
              <a:t>much larger long-term needs</a:t>
            </a:r>
          </a:p>
          <a:p>
            <a:pPr lvl="1"/>
            <a:r>
              <a:rPr lang="en-US" sz="1600" dirty="0"/>
              <a:t>Our low-regrets estimates for high-decarb. futures range from </a:t>
            </a:r>
            <a:r>
              <a:rPr lang="en-US" sz="1600" b="1" dirty="0"/>
              <a:t>4.5–6 GW in 2040 </a:t>
            </a:r>
            <a:r>
              <a:rPr lang="en-US" sz="1600" dirty="0"/>
              <a:t>to </a:t>
            </a:r>
            <a:r>
              <a:rPr lang="en-US" sz="1600" b="1" dirty="0"/>
              <a:t>6–8 GW in 2050</a:t>
            </a:r>
            <a:endParaRPr lang="en-US" sz="1600" dirty="0"/>
          </a:p>
          <a:p>
            <a:pPr lvl="2">
              <a:spcBef>
                <a:spcPts val="0"/>
              </a:spcBef>
              <a:spcAft>
                <a:spcPts val="600"/>
              </a:spcAft>
            </a:pPr>
            <a:r>
              <a:rPr lang="en-US" sz="1400" dirty="0"/>
              <a:t>Datacenter and electrification demand in PJM makes high-load scenarios more likely</a:t>
            </a:r>
          </a:p>
        </p:txBody>
      </p:sp>
      <p:sp>
        <p:nvSpPr>
          <p:cNvPr id="24" name="TextBox 23">
            <a:extLst>
              <a:ext uri="{FF2B5EF4-FFF2-40B4-BE49-F238E27FC236}">
                <a16:creationId xmlns:a16="http://schemas.microsoft.com/office/drawing/2014/main" id="{8E4D3DA6-AD6A-44E2-F1E3-C69004C6EE45}"/>
              </a:ext>
            </a:extLst>
          </p:cNvPr>
          <p:cNvSpPr txBox="1"/>
          <p:nvPr/>
        </p:nvSpPr>
        <p:spPr>
          <a:xfrm>
            <a:off x="4820304" y="5456104"/>
            <a:ext cx="7099596" cy="900246"/>
          </a:xfrm>
          <a:prstGeom prst="rect">
            <a:avLst/>
          </a:prstGeom>
          <a:noFill/>
        </p:spPr>
        <p:txBody>
          <a:bodyPr wrap="square" rtlCol="0">
            <a:spAutoFit/>
          </a:bodyPr>
          <a:lstStyle/>
          <a:p>
            <a:r>
              <a:rPr lang="en-US" sz="1050" b="1" dirty="0">
                <a:solidFill>
                  <a:schemeClr val="tx2"/>
                </a:solidFill>
              </a:rPr>
              <a:t>Notes:</a:t>
            </a:r>
            <a:r>
              <a:rPr lang="en-US" sz="1050" dirty="0">
                <a:solidFill>
                  <a:schemeClr val="tx2"/>
                </a:solidFill>
              </a:rPr>
              <a:t> Ranges above cover transfer capability needs reported in the DOE 2023 Transmission Needs study (TNS, summarizing multiple studies), DOE National Transmission Planning Study (NTPS), GE-NRDC study, MA Decarbonization Pathways study, LBNL study, NREL IREZ study, and NERC ITCS study. These ranges exclude scenarios deemed unrealistic, such scenarios with zero transmission expansion between NY and PJM in the MA Decarb Study. Annotations indicate noteworthy scenarios from these studies. NTPS results are from “AC” expansion scenarios unless denoted otherwise.</a:t>
            </a:r>
            <a:endParaRPr lang="en-US" sz="1050" b="1" dirty="0">
              <a:solidFill>
                <a:schemeClr val="tx2"/>
              </a:solidFill>
            </a:endParaRPr>
          </a:p>
        </p:txBody>
      </p:sp>
      <p:sp>
        <p:nvSpPr>
          <p:cNvPr id="23" name="TextBox 22">
            <a:extLst>
              <a:ext uri="{FF2B5EF4-FFF2-40B4-BE49-F238E27FC236}">
                <a16:creationId xmlns:a16="http://schemas.microsoft.com/office/drawing/2014/main" id="{C170FB74-0FBD-6483-4F41-CA2ACCEAE15D}"/>
              </a:ext>
            </a:extLst>
          </p:cNvPr>
          <p:cNvSpPr txBox="1"/>
          <p:nvPr/>
        </p:nvSpPr>
        <p:spPr>
          <a:xfrm>
            <a:off x="5509467" y="1954251"/>
            <a:ext cx="6415038" cy="369332"/>
          </a:xfrm>
          <a:prstGeom prst="rect">
            <a:avLst/>
          </a:prstGeom>
          <a:noFill/>
        </p:spPr>
        <p:txBody>
          <a:bodyPr wrap="square" rtlCol="0">
            <a:spAutoFit/>
          </a:bodyPr>
          <a:lstStyle/>
          <a:p>
            <a:pPr algn="ctr"/>
            <a:r>
              <a:rPr lang="en-US" b="1" dirty="0">
                <a:solidFill>
                  <a:schemeClr val="tx2"/>
                </a:solidFill>
              </a:rPr>
              <a:t>Estimated Range of NY–PJM Transmission Needs (GW)</a:t>
            </a:r>
          </a:p>
        </p:txBody>
      </p:sp>
      <p:grpSp>
        <p:nvGrpSpPr>
          <p:cNvPr id="86" name="Group 85">
            <a:extLst>
              <a:ext uri="{FF2B5EF4-FFF2-40B4-BE49-F238E27FC236}">
                <a16:creationId xmlns:a16="http://schemas.microsoft.com/office/drawing/2014/main" id="{38D5D04D-0532-8E89-213C-30ABBF7000D6}"/>
              </a:ext>
            </a:extLst>
          </p:cNvPr>
          <p:cNvGrpSpPr/>
          <p:nvPr/>
        </p:nvGrpSpPr>
        <p:grpSpPr>
          <a:xfrm>
            <a:off x="4066646" y="2265102"/>
            <a:ext cx="8208014" cy="3239840"/>
            <a:chOff x="2755509" y="1744402"/>
            <a:chExt cx="8208014" cy="3239840"/>
          </a:xfrm>
        </p:grpSpPr>
        <p:pic>
          <p:nvPicPr>
            <p:cNvPr id="5" name="Picture 4">
              <a:extLst>
                <a:ext uri="{FF2B5EF4-FFF2-40B4-BE49-F238E27FC236}">
                  <a16:creationId xmlns:a16="http://schemas.microsoft.com/office/drawing/2014/main" id="{3DA9BE24-9A2B-BE18-E844-0B521FBC97D4}"/>
                </a:ext>
              </a:extLst>
            </p:cNvPr>
            <p:cNvPicPr>
              <a:picLocks noChangeAspect="1"/>
            </p:cNvPicPr>
            <p:nvPr/>
          </p:nvPicPr>
          <p:blipFill>
            <a:blip r:embed="rId2"/>
            <a:stretch>
              <a:fillRect/>
            </a:stretch>
          </p:blipFill>
          <p:spPr>
            <a:xfrm>
              <a:off x="3430524" y="1873758"/>
              <a:ext cx="2665476" cy="3110484"/>
            </a:xfrm>
            <a:prstGeom prst="rect">
              <a:avLst/>
            </a:prstGeom>
          </p:spPr>
        </p:pic>
        <p:pic>
          <p:nvPicPr>
            <p:cNvPr id="7" name="Picture 6">
              <a:extLst>
                <a:ext uri="{FF2B5EF4-FFF2-40B4-BE49-F238E27FC236}">
                  <a16:creationId xmlns:a16="http://schemas.microsoft.com/office/drawing/2014/main" id="{432311DF-96D0-F4AE-94F4-0882116E8A10}"/>
                </a:ext>
              </a:extLst>
            </p:cNvPr>
            <p:cNvPicPr>
              <a:picLocks noChangeAspect="1"/>
            </p:cNvPicPr>
            <p:nvPr/>
          </p:nvPicPr>
          <p:blipFill>
            <a:blip r:embed="rId3"/>
            <a:stretch>
              <a:fillRect/>
            </a:stretch>
          </p:blipFill>
          <p:spPr>
            <a:xfrm>
              <a:off x="5960370" y="1882902"/>
              <a:ext cx="2439924" cy="3092196"/>
            </a:xfrm>
            <a:prstGeom prst="rect">
              <a:avLst/>
            </a:prstGeom>
          </p:spPr>
        </p:pic>
        <p:pic>
          <p:nvPicPr>
            <p:cNvPr id="8" name="Picture 7">
              <a:extLst>
                <a:ext uri="{FF2B5EF4-FFF2-40B4-BE49-F238E27FC236}">
                  <a16:creationId xmlns:a16="http://schemas.microsoft.com/office/drawing/2014/main" id="{ED1A5630-5A69-08AF-EE56-141B770C3A1F}"/>
                </a:ext>
              </a:extLst>
            </p:cNvPr>
            <p:cNvPicPr>
              <a:picLocks noChangeAspect="1"/>
            </p:cNvPicPr>
            <p:nvPr/>
          </p:nvPicPr>
          <p:blipFill>
            <a:blip r:embed="rId4"/>
            <a:stretch>
              <a:fillRect/>
            </a:stretch>
          </p:blipFill>
          <p:spPr>
            <a:xfrm>
              <a:off x="8262516" y="1882902"/>
              <a:ext cx="2377440" cy="3092196"/>
            </a:xfrm>
            <a:prstGeom prst="rect">
              <a:avLst/>
            </a:prstGeom>
          </p:spPr>
        </p:pic>
        <p:sp>
          <p:nvSpPr>
            <p:cNvPr id="9" name="TextBox 8">
              <a:extLst>
                <a:ext uri="{FF2B5EF4-FFF2-40B4-BE49-F238E27FC236}">
                  <a16:creationId xmlns:a16="http://schemas.microsoft.com/office/drawing/2014/main" id="{39285C97-7DB4-2285-0CA8-F975420EA60C}"/>
                </a:ext>
              </a:extLst>
            </p:cNvPr>
            <p:cNvSpPr txBox="1"/>
            <p:nvPr/>
          </p:nvSpPr>
          <p:spPr>
            <a:xfrm>
              <a:off x="6136675" y="1744402"/>
              <a:ext cx="2118413" cy="276999"/>
            </a:xfrm>
            <a:prstGeom prst="rect">
              <a:avLst/>
            </a:prstGeom>
            <a:noFill/>
          </p:spPr>
          <p:txBody>
            <a:bodyPr wrap="square" rtlCol="0">
              <a:spAutoFit/>
            </a:bodyPr>
            <a:lstStyle/>
            <a:p>
              <a:pPr algn="ctr"/>
              <a:r>
                <a:rPr lang="en-US" sz="1200" b="1" dirty="0">
                  <a:solidFill>
                    <a:schemeClr val="accent2"/>
                  </a:solidFill>
                </a:rPr>
                <a:t>High-decarb., moderate-load</a:t>
              </a:r>
            </a:p>
          </p:txBody>
        </p:sp>
        <p:sp>
          <p:nvSpPr>
            <p:cNvPr id="10" name="TextBox 9">
              <a:extLst>
                <a:ext uri="{FF2B5EF4-FFF2-40B4-BE49-F238E27FC236}">
                  <a16:creationId xmlns:a16="http://schemas.microsoft.com/office/drawing/2014/main" id="{12DF3AEF-375D-E4C9-48B1-B428F0FF4A1F}"/>
                </a:ext>
              </a:extLst>
            </p:cNvPr>
            <p:cNvSpPr txBox="1"/>
            <p:nvPr/>
          </p:nvSpPr>
          <p:spPr>
            <a:xfrm>
              <a:off x="8386295" y="1744402"/>
              <a:ext cx="2118413" cy="276999"/>
            </a:xfrm>
            <a:prstGeom prst="rect">
              <a:avLst/>
            </a:prstGeom>
            <a:noFill/>
          </p:spPr>
          <p:txBody>
            <a:bodyPr wrap="square" rtlCol="0">
              <a:spAutoFit/>
            </a:bodyPr>
            <a:lstStyle/>
            <a:p>
              <a:pPr algn="ctr"/>
              <a:r>
                <a:rPr lang="en-US" sz="1200" b="1" dirty="0">
                  <a:solidFill>
                    <a:schemeClr val="accent3"/>
                  </a:solidFill>
                </a:rPr>
                <a:t>High-decarb., high-load</a:t>
              </a:r>
            </a:p>
          </p:txBody>
        </p:sp>
        <p:sp>
          <p:nvSpPr>
            <p:cNvPr id="11" name="TextBox 10">
              <a:extLst>
                <a:ext uri="{FF2B5EF4-FFF2-40B4-BE49-F238E27FC236}">
                  <a16:creationId xmlns:a16="http://schemas.microsoft.com/office/drawing/2014/main" id="{717D3504-1D26-2CD4-B585-07E99BB09783}"/>
                </a:ext>
              </a:extLst>
            </p:cNvPr>
            <p:cNvSpPr txBox="1"/>
            <p:nvPr/>
          </p:nvSpPr>
          <p:spPr>
            <a:xfrm>
              <a:off x="4134162" y="1744402"/>
              <a:ext cx="1485900" cy="276999"/>
            </a:xfrm>
            <a:prstGeom prst="rect">
              <a:avLst/>
            </a:prstGeom>
            <a:noFill/>
          </p:spPr>
          <p:txBody>
            <a:bodyPr wrap="square" rtlCol="0">
              <a:spAutoFit/>
            </a:bodyPr>
            <a:lstStyle/>
            <a:p>
              <a:pPr algn="ctr"/>
              <a:r>
                <a:rPr lang="en-US" sz="1200" b="1" dirty="0">
                  <a:solidFill>
                    <a:schemeClr val="accent1"/>
                  </a:solidFill>
                </a:rPr>
                <a:t>Non-decarb. drivers</a:t>
              </a:r>
            </a:p>
          </p:txBody>
        </p:sp>
        <p:sp>
          <p:nvSpPr>
            <p:cNvPr id="12" name="TextBox 11">
              <a:extLst>
                <a:ext uri="{FF2B5EF4-FFF2-40B4-BE49-F238E27FC236}">
                  <a16:creationId xmlns:a16="http://schemas.microsoft.com/office/drawing/2014/main" id="{FDD85A48-DE8B-3529-3ADB-68598B27C775}"/>
                </a:ext>
              </a:extLst>
            </p:cNvPr>
            <p:cNvSpPr txBox="1"/>
            <p:nvPr/>
          </p:nvSpPr>
          <p:spPr>
            <a:xfrm>
              <a:off x="3793855" y="2037426"/>
              <a:ext cx="1043850" cy="507831"/>
            </a:xfrm>
            <a:prstGeom prst="rect">
              <a:avLst/>
            </a:prstGeom>
            <a:noFill/>
          </p:spPr>
          <p:txBody>
            <a:bodyPr wrap="square" rtlCol="0">
              <a:spAutoFit/>
            </a:bodyPr>
            <a:lstStyle/>
            <a:p>
              <a:r>
                <a:rPr lang="en-US" sz="900" b="1" dirty="0">
                  <a:solidFill>
                    <a:schemeClr val="accent1">
                      <a:lumMod val="60000"/>
                      <a:lumOff val="40000"/>
                    </a:schemeClr>
                  </a:solidFill>
                </a:rPr>
                <a:t>Brattle estimate of low-regrets expansion</a:t>
              </a:r>
            </a:p>
          </p:txBody>
        </p:sp>
        <p:sp>
          <p:nvSpPr>
            <p:cNvPr id="13" name="TextBox 12">
              <a:extLst>
                <a:ext uri="{FF2B5EF4-FFF2-40B4-BE49-F238E27FC236}">
                  <a16:creationId xmlns:a16="http://schemas.microsoft.com/office/drawing/2014/main" id="{B86506D2-F5BE-8CCF-A891-D362894375D2}"/>
                </a:ext>
              </a:extLst>
            </p:cNvPr>
            <p:cNvSpPr txBox="1"/>
            <p:nvPr/>
          </p:nvSpPr>
          <p:spPr>
            <a:xfrm>
              <a:off x="6101040" y="2031726"/>
              <a:ext cx="962830" cy="507831"/>
            </a:xfrm>
            <a:prstGeom prst="rect">
              <a:avLst/>
            </a:prstGeom>
            <a:noFill/>
          </p:spPr>
          <p:txBody>
            <a:bodyPr wrap="square" rtlCol="0">
              <a:spAutoFit/>
            </a:bodyPr>
            <a:lstStyle/>
            <a:p>
              <a:r>
                <a:rPr lang="en-US" sz="900" b="1" dirty="0">
                  <a:solidFill>
                    <a:schemeClr val="accent2">
                      <a:lumMod val="60000"/>
                      <a:lumOff val="40000"/>
                    </a:schemeClr>
                  </a:solidFill>
                </a:rPr>
                <a:t>Brattle estimate of low-regrets expansion</a:t>
              </a:r>
            </a:p>
          </p:txBody>
        </p:sp>
        <p:sp>
          <p:nvSpPr>
            <p:cNvPr id="14" name="TextBox 13">
              <a:extLst>
                <a:ext uri="{FF2B5EF4-FFF2-40B4-BE49-F238E27FC236}">
                  <a16:creationId xmlns:a16="http://schemas.microsoft.com/office/drawing/2014/main" id="{FB54D594-56B7-707F-9CE4-94F7827DF474}"/>
                </a:ext>
              </a:extLst>
            </p:cNvPr>
            <p:cNvSpPr txBox="1"/>
            <p:nvPr/>
          </p:nvSpPr>
          <p:spPr>
            <a:xfrm>
              <a:off x="8364787" y="2021401"/>
              <a:ext cx="962830" cy="507831"/>
            </a:xfrm>
            <a:prstGeom prst="rect">
              <a:avLst/>
            </a:prstGeom>
            <a:noFill/>
          </p:spPr>
          <p:txBody>
            <a:bodyPr wrap="square" rtlCol="0">
              <a:spAutoFit/>
            </a:bodyPr>
            <a:lstStyle/>
            <a:p>
              <a:r>
                <a:rPr lang="en-US" sz="900" b="1" dirty="0">
                  <a:solidFill>
                    <a:schemeClr val="accent3">
                      <a:lumMod val="60000"/>
                      <a:lumOff val="40000"/>
                    </a:schemeClr>
                  </a:solidFill>
                </a:rPr>
                <a:t>Brattle estimate of low-regrets expansion</a:t>
              </a:r>
            </a:p>
          </p:txBody>
        </p:sp>
        <p:sp>
          <p:nvSpPr>
            <p:cNvPr id="15" name="TextBox 14">
              <a:extLst>
                <a:ext uri="{FF2B5EF4-FFF2-40B4-BE49-F238E27FC236}">
                  <a16:creationId xmlns:a16="http://schemas.microsoft.com/office/drawing/2014/main" id="{472434C3-7CDD-6D2A-3C9B-CD8B1014FDDE}"/>
                </a:ext>
              </a:extLst>
            </p:cNvPr>
            <p:cNvSpPr txBox="1"/>
            <p:nvPr/>
          </p:nvSpPr>
          <p:spPr>
            <a:xfrm>
              <a:off x="2874661" y="3807417"/>
              <a:ext cx="745909" cy="338554"/>
            </a:xfrm>
            <a:prstGeom prst="rect">
              <a:avLst/>
            </a:prstGeom>
            <a:noFill/>
          </p:spPr>
          <p:txBody>
            <a:bodyPr wrap="square" rtlCol="0">
              <a:spAutoFit/>
            </a:bodyPr>
            <a:lstStyle/>
            <a:p>
              <a:r>
                <a:rPr lang="en-US" sz="800" dirty="0">
                  <a:solidFill>
                    <a:schemeClr val="accent6"/>
                  </a:solidFill>
                </a:rPr>
                <a:t>Range in GE-NRDC study</a:t>
              </a:r>
            </a:p>
          </p:txBody>
        </p:sp>
        <p:cxnSp>
          <p:nvCxnSpPr>
            <p:cNvPr id="16" name="Straight Connector 15">
              <a:extLst>
                <a:ext uri="{FF2B5EF4-FFF2-40B4-BE49-F238E27FC236}">
                  <a16:creationId xmlns:a16="http://schemas.microsoft.com/office/drawing/2014/main" id="{FF594943-A26B-BEF1-C3C8-461568D64874}"/>
                </a:ext>
              </a:extLst>
            </p:cNvPr>
            <p:cNvCxnSpPr>
              <a:cxnSpLocks/>
            </p:cNvCxnSpPr>
            <p:nvPr/>
          </p:nvCxnSpPr>
          <p:spPr>
            <a:xfrm>
              <a:off x="3894247" y="4161275"/>
              <a:ext cx="17292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E58C036B-7149-2C1A-EB67-3F229F781B3E}"/>
                </a:ext>
              </a:extLst>
            </p:cNvPr>
            <p:cNvCxnSpPr>
              <a:cxnSpLocks/>
            </p:cNvCxnSpPr>
            <p:nvPr/>
          </p:nvCxnSpPr>
          <p:spPr>
            <a:xfrm>
              <a:off x="3552404" y="3964544"/>
              <a:ext cx="519534"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91D8618B-028B-7DDA-FA20-F1BB3C9C0120}"/>
                </a:ext>
              </a:extLst>
            </p:cNvPr>
            <p:cNvCxnSpPr>
              <a:cxnSpLocks/>
            </p:cNvCxnSpPr>
            <p:nvPr/>
          </p:nvCxnSpPr>
          <p:spPr>
            <a:xfrm>
              <a:off x="3952566" y="4576558"/>
              <a:ext cx="432109"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C314B907-2164-6F96-D857-3EF400797429}"/>
                </a:ext>
              </a:extLst>
            </p:cNvPr>
            <p:cNvSpPr txBox="1"/>
            <p:nvPr/>
          </p:nvSpPr>
          <p:spPr>
            <a:xfrm>
              <a:off x="3597764" y="4551158"/>
              <a:ext cx="1118698" cy="215444"/>
            </a:xfrm>
            <a:prstGeom prst="rect">
              <a:avLst/>
            </a:prstGeom>
            <a:noFill/>
          </p:spPr>
          <p:txBody>
            <a:bodyPr wrap="square" rtlCol="0">
              <a:spAutoFit/>
            </a:bodyPr>
            <a:lstStyle/>
            <a:p>
              <a:pPr algn="ctr"/>
              <a:r>
                <a:rPr lang="en-US" sz="800" dirty="0">
                  <a:solidFill>
                    <a:schemeClr val="accent6"/>
                  </a:solidFill>
                </a:rPr>
                <a:t>TNS Mod/Mod (2035)</a:t>
              </a:r>
            </a:p>
          </p:txBody>
        </p:sp>
        <p:cxnSp>
          <p:nvCxnSpPr>
            <p:cNvPr id="25" name="Straight Connector 24">
              <a:extLst>
                <a:ext uri="{FF2B5EF4-FFF2-40B4-BE49-F238E27FC236}">
                  <a16:creationId xmlns:a16="http://schemas.microsoft.com/office/drawing/2014/main" id="{70917758-9F33-9E7E-669B-D16DBE43CA82}"/>
                </a:ext>
              </a:extLst>
            </p:cNvPr>
            <p:cNvCxnSpPr>
              <a:cxnSpLocks/>
            </p:cNvCxnSpPr>
            <p:nvPr/>
          </p:nvCxnSpPr>
          <p:spPr>
            <a:xfrm>
              <a:off x="3559969" y="4232311"/>
              <a:ext cx="511969"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01423A88-0610-EE61-ED68-C4623B01CCDC}"/>
                </a:ext>
              </a:extLst>
            </p:cNvPr>
            <p:cNvSpPr txBox="1"/>
            <p:nvPr/>
          </p:nvSpPr>
          <p:spPr>
            <a:xfrm>
              <a:off x="2997018" y="4128629"/>
              <a:ext cx="601711" cy="215444"/>
            </a:xfrm>
            <a:prstGeom prst="rect">
              <a:avLst/>
            </a:prstGeom>
            <a:noFill/>
          </p:spPr>
          <p:txBody>
            <a:bodyPr wrap="square" rtlCol="0">
              <a:spAutoFit/>
            </a:bodyPr>
            <a:lstStyle/>
            <a:p>
              <a:pPr algn="r"/>
              <a:r>
                <a:rPr lang="en-US" sz="800" dirty="0">
                  <a:solidFill>
                    <a:schemeClr val="accent6"/>
                  </a:solidFill>
                </a:rPr>
                <a:t>NREL IREZ</a:t>
              </a:r>
            </a:p>
          </p:txBody>
        </p:sp>
        <p:cxnSp>
          <p:nvCxnSpPr>
            <p:cNvPr id="29" name="Straight Connector 28">
              <a:extLst>
                <a:ext uri="{FF2B5EF4-FFF2-40B4-BE49-F238E27FC236}">
                  <a16:creationId xmlns:a16="http://schemas.microsoft.com/office/drawing/2014/main" id="{F3C52DD8-D28C-BBE5-3D50-8D2E78F9A565}"/>
                </a:ext>
              </a:extLst>
            </p:cNvPr>
            <p:cNvCxnSpPr>
              <a:cxnSpLocks/>
            </p:cNvCxnSpPr>
            <p:nvPr/>
          </p:nvCxnSpPr>
          <p:spPr>
            <a:xfrm>
              <a:off x="3894247" y="3983398"/>
              <a:ext cx="0" cy="17787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D0B9F9B0-5F22-595C-A5B6-86B31ED33A0C}"/>
                </a:ext>
              </a:extLst>
            </p:cNvPr>
            <p:cNvSpPr txBox="1"/>
            <p:nvPr/>
          </p:nvSpPr>
          <p:spPr>
            <a:xfrm>
              <a:off x="5808384" y="3725319"/>
              <a:ext cx="540236" cy="584775"/>
            </a:xfrm>
            <a:prstGeom prst="rect">
              <a:avLst/>
            </a:prstGeom>
            <a:noFill/>
          </p:spPr>
          <p:txBody>
            <a:bodyPr wrap="square" rtlCol="0">
              <a:spAutoFit/>
            </a:bodyPr>
            <a:lstStyle/>
            <a:p>
              <a:pPr algn="r"/>
              <a:r>
                <a:rPr lang="en-US" sz="800" dirty="0">
                  <a:solidFill>
                    <a:schemeClr val="accent6"/>
                  </a:solidFill>
                </a:rPr>
                <a:t>TNS Mod/ High (2035)</a:t>
              </a:r>
            </a:p>
          </p:txBody>
        </p:sp>
        <p:cxnSp>
          <p:nvCxnSpPr>
            <p:cNvPr id="31" name="Straight Connector 30">
              <a:extLst>
                <a:ext uri="{FF2B5EF4-FFF2-40B4-BE49-F238E27FC236}">
                  <a16:creationId xmlns:a16="http://schemas.microsoft.com/office/drawing/2014/main" id="{AAFFC31B-0CD9-E2EF-213E-5B6C85B7D482}"/>
                </a:ext>
              </a:extLst>
            </p:cNvPr>
            <p:cNvCxnSpPr>
              <a:cxnSpLocks/>
            </p:cNvCxnSpPr>
            <p:nvPr/>
          </p:nvCxnSpPr>
          <p:spPr>
            <a:xfrm>
              <a:off x="6136675" y="4287080"/>
              <a:ext cx="2522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16B71356-70B5-3544-5A87-B17294FB247A}"/>
                </a:ext>
              </a:extLst>
            </p:cNvPr>
            <p:cNvSpPr txBox="1"/>
            <p:nvPr/>
          </p:nvSpPr>
          <p:spPr>
            <a:xfrm>
              <a:off x="6564443" y="2762802"/>
              <a:ext cx="1215008" cy="215444"/>
            </a:xfrm>
            <a:prstGeom prst="rect">
              <a:avLst/>
            </a:prstGeom>
            <a:noFill/>
          </p:spPr>
          <p:txBody>
            <a:bodyPr wrap="square" rtlCol="0">
              <a:spAutoFit/>
            </a:bodyPr>
            <a:lstStyle/>
            <a:p>
              <a:pPr algn="ctr"/>
              <a:r>
                <a:rPr lang="en-US" sz="800" dirty="0">
                  <a:solidFill>
                    <a:schemeClr val="accent6"/>
                  </a:solidFill>
                </a:rPr>
                <a:t>TNS Mod/High (2040)</a:t>
              </a:r>
            </a:p>
          </p:txBody>
        </p:sp>
        <p:cxnSp>
          <p:nvCxnSpPr>
            <p:cNvPr id="35" name="Straight Connector 34">
              <a:extLst>
                <a:ext uri="{FF2B5EF4-FFF2-40B4-BE49-F238E27FC236}">
                  <a16:creationId xmlns:a16="http://schemas.microsoft.com/office/drawing/2014/main" id="{5F5F4C16-51BA-0AA0-1875-9D3BE86EB423}"/>
                </a:ext>
              </a:extLst>
            </p:cNvPr>
            <p:cNvCxnSpPr>
              <a:cxnSpLocks/>
            </p:cNvCxnSpPr>
            <p:nvPr/>
          </p:nvCxnSpPr>
          <p:spPr>
            <a:xfrm>
              <a:off x="6961704" y="2965543"/>
              <a:ext cx="47414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34B39140-7DFB-917C-1D58-B406A1B11687}"/>
                </a:ext>
              </a:extLst>
            </p:cNvPr>
            <p:cNvSpPr txBox="1"/>
            <p:nvPr/>
          </p:nvSpPr>
          <p:spPr>
            <a:xfrm>
              <a:off x="9071812" y="2401128"/>
              <a:ext cx="752727" cy="338554"/>
            </a:xfrm>
            <a:prstGeom prst="rect">
              <a:avLst/>
            </a:prstGeom>
            <a:noFill/>
          </p:spPr>
          <p:txBody>
            <a:bodyPr wrap="square" rtlCol="0">
              <a:spAutoFit/>
            </a:bodyPr>
            <a:lstStyle/>
            <a:p>
              <a:pPr algn="ctr"/>
              <a:r>
                <a:rPr lang="en-US" sz="800" dirty="0">
                  <a:solidFill>
                    <a:schemeClr val="accent6"/>
                  </a:solidFill>
                </a:rPr>
                <a:t>TNS High/ High (2040)</a:t>
              </a:r>
            </a:p>
          </p:txBody>
        </p:sp>
        <p:cxnSp>
          <p:nvCxnSpPr>
            <p:cNvPr id="37" name="Straight Connector 36">
              <a:extLst>
                <a:ext uri="{FF2B5EF4-FFF2-40B4-BE49-F238E27FC236}">
                  <a16:creationId xmlns:a16="http://schemas.microsoft.com/office/drawing/2014/main" id="{E456A8BC-2D42-E110-B6BA-C9101CAF41E2}"/>
                </a:ext>
              </a:extLst>
            </p:cNvPr>
            <p:cNvCxnSpPr>
              <a:cxnSpLocks/>
            </p:cNvCxnSpPr>
            <p:nvPr/>
          </p:nvCxnSpPr>
          <p:spPr>
            <a:xfrm>
              <a:off x="9952709" y="2025883"/>
              <a:ext cx="17660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842FBEB1-C8AA-D662-6E63-785393CE8074}"/>
                </a:ext>
              </a:extLst>
            </p:cNvPr>
            <p:cNvSpPr txBox="1"/>
            <p:nvPr/>
          </p:nvSpPr>
          <p:spPr>
            <a:xfrm>
              <a:off x="7988050" y="3793677"/>
              <a:ext cx="696265" cy="461665"/>
            </a:xfrm>
            <a:prstGeom prst="rect">
              <a:avLst/>
            </a:prstGeom>
            <a:noFill/>
          </p:spPr>
          <p:txBody>
            <a:bodyPr wrap="square" rtlCol="0">
              <a:spAutoFit/>
            </a:bodyPr>
            <a:lstStyle/>
            <a:p>
              <a:r>
                <a:rPr lang="en-US" sz="800" dirty="0">
                  <a:solidFill>
                    <a:schemeClr val="accent6"/>
                  </a:solidFill>
                </a:rPr>
                <a:t>MA Decarb, limited efficiency</a:t>
              </a:r>
            </a:p>
          </p:txBody>
        </p:sp>
        <p:sp>
          <p:nvSpPr>
            <p:cNvPr id="44" name="TextBox 43">
              <a:extLst>
                <a:ext uri="{FF2B5EF4-FFF2-40B4-BE49-F238E27FC236}">
                  <a16:creationId xmlns:a16="http://schemas.microsoft.com/office/drawing/2014/main" id="{F3F137B6-7256-CC6B-CAB4-EEAC73EB6B93}"/>
                </a:ext>
              </a:extLst>
            </p:cNvPr>
            <p:cNvSpPr txBox="1"/>
            <p:nvPr/>
          </p:nvSpPr>
          <p:spPr>
            <a:xfrm>
              <a:off x="10244719" y="3405558"/>
              <a:ext cx="718804" cy="338554"/>
            </a:xfrm>
            <a:prstGeom prst="rect">
              <a:avLst/>
            </a:prstGeom>
            <a:noFill/>
          </p:spPr>
          <p:txBody>
            <a:bodyPr wrap="square" rtlCol="0">
              <a:spAutoFit/>
            </a:bodyPr>
            <a:lstStyle/>
            <a:p>
              <a:r>
                <a:rPr lang="en-US" sz="800" dirty="0">
                  <a:solidFill>
                    <a:schemeClr val="accent6"/>
                  </a:solidFill>
                </a:rPr>
                <a:t>MA Decarb, no new gas</a:t>
              </a:r>
            </a:p>
          </p:txBody>
        </p:sp>
        <p:cxnSp>
          <p:nvCxnSpPr>
            <p:cNvPr id="46" name="Straight Connector 45">
              <a:extLst>
                <a:ext uri="{FF2B5EF4-FFF2-40B4-BE49-F238E27FC236}">
                  <a16:creationId xmlns:a16="http://schemas.microsoft.com/office/drawing/2014/main" id="{302F6B87-51D8-9313-8CFF-0A05569EBB12}"/>
                </a:ext>
              </a:extLst>
            </p:cNvPr>
            <p:cNvCxnSpPr>
              <a:cxnSpLocks/>
            </p:cNvCxnSpPr>
            <p:nvPr/>
          </p:nvCxnSpPr>
          <p:spPr>
            <a:xfrm>
              <a:off x="10184965" y="3711225"/>
              <a:ext cx="18776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5BF9DE10-BE99-3A25-7B81-7DAAEB3CB939}"/>
                </a:ext>
              </a:extLst>
            </p:cNvPr>
            <p:cNvCxnSpPr>
              <a:cxnSpLocks/>
            </p:cNvCxnSpPr>
            <p:nvPr/>
          </p:nvCxnSpPr>
          <p:spPr>
            <a:xfrm>
              <a:off x="7943850" y="4216164"/>
              <a:ext cx="24165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F164EAEC-9A0E-B6F8-E96F-7A850583433E}"/>
                </a:ext>
              </a:extLst>
            </p:cNvPr>
            <p:cNvSpPr txBox="1"/>
            <p:nvPr/>
          </p:nvSpPr>
          <p:spPr>
            <a:xfrm>
              <a:off x="8495402" y="3245877"/>
              <a:ext cx="670555" cy="338554"/>
            </a:xfrm>
            <a:prstGeom prst="rect">
              <a:avLst/>
            </a:prstGeom>
            <a:noFill/>
          </p:spPr>
          <p:txBody>
            <a:bodyPr wrap="square" rtlCol="0">
              <a:spAutoFit/>
            </a:bodyPr>
            <a:lstStyle/>
            <a:p>
              <a:pPr algn="r"/>
              <a:r>
                <a:rPr lang="en-US" sz="800" dirty="0">
                  <a:solidFill>
                    <a:schemeClr val="accent6"/>
                  </a:solidFill>
                </a:rPr>
                <a:t>TNS High/ High (2035)</a:t>
              </a:r>
            </a:p>
          </p:txBody>
        </p:sp>
        <p:cxnSp>
          <p:nvCxnSpPr>
            <p:cNvPr id="51" name="Straight Connector 50">
              <a:extLst>
                <a:ext uri="{FF2B5EF4-FFF2-40B4-BE49-F238E27FC236}">
                  <a16:creationId xmlns:a16="http://schemas.microsoft.com/office/drawing/2014/main" id="{A3DEA649-B391-DFB8-F7D9-D6D6C294F10D}"/>
                </a:ext>
              </a:extLst>
            </p:cNvPr>
            <p:cNvCxnSpPr>
              <a:cxnSpLocks/>
            </p:cNvCxnSpPr>
            <p:nvPr/>
          </p:nvCxnSpPr>
          <p:spPr>
            <a:xfrm>
              <a:off x="8691563" y="3558113"/>
              <a:ext cx="24978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842FEB8C-4E6A-7D68-C9C7-F24792F712D1}"/>
                </a:ext>
              </a:extLst>
            </p:cNvPr>
            <p:cNvCxnSpPr>
              <a:cxnSpLocks/>
            </p:cNvCxnSpPr>
            <p:nvPr/>
          </p:nvCxnSpPr>
          <p:spPr>
            <a:xfrm>
              <a:off x="3603763" y="4504062"/>
              <a:ext cx="45802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TextBox 52">
              <a:extLst>
                <a:ext uri="{FF2B5EF4-FFF2-40B4-BE49-F238E27FC236}">
                  <a16:creationId xmlns:a16="http://schemas.microsoft.com/office/drawing/2014/main" id="{F591CC0A-84AF-6CC5-C324-55C50AAE021A}"/>
                </a:ext>
              </a:extLst>
            </p:cNvPr>
            <p:cNvSpPr txBox="1"/>
            <p:nvPr/>
          </p:nvSpPr>
          <p:spPr>
            <a:xfrm>
              <a:off x="2755509" y="4324412"/>
              <a:ext cx="896533" cy="461665"/>
            </a:xfrm>
            <a:prstGeom prst="rect">
              <a:avLst/>
            </a:prstGeom>
            <a:noFill/>
          </p:spPr>
          <p:txBody>
            <a:bodyPr wrap="square" rtlCol="0">
              <a:spAutoFit/>
            </a:bodyPr>
            <a:lstStyle/>
            <a:p>
              <a:pPr algn="r"/>
              <a:r>
                <a:rPr lang="en-US" sz="800" dirty="0">
                  <a:solidFill>
                    <a:schemeClr val="accent6"/>
                  </a:solidFill>
                </a:rPr>
                <a:t>NTPS, </a:t>
              </a:r>
              <a:br>
                <a:rPr lang="en-US" sz="800" dirty="0">
                  <a:solidFill>
                    <a:schemeClr val="accent6"/>
                  </a:solidFill>
                </a:rPr>
              </a:br>
              <a:r>
                <a:rPr lang="en-US" sz="800" dirty="0">
                  <a:solidFill>
                    <a:schemeClr val="accent6"/>
                  </a:solidFill>
                </a:rPr>
                <a:t>HVDC, “high-opportunity”</a:t>
              </a:r>
            </a:p>
          </p:txBody>
        </p:sp>
        <p:sp>
          <p:nvSpPr>
            <p:cNvPr id="58" name="TextBox 57">
              <a:extLst>
                <a:ext uri="{FF2B5EF4-FFF2-40B4-BE49-F238E27FC236}">
                  <a16:creationId xmlns:a16="http://schemas.microsoft.com/office/drawing/2014/main" id="{27DB3502-636F-7C7F-2545-9397DCBC95AE}"/>
                </a:ext>
              </a:extLst>
            </p:cNvPr>
            <p:cNvSpPr txBox="1"/>
            <p:nvPr/>
          </p:nvSpPr>
          <p:spPr>
            <a:xfrm>
              <a:off x="4545373" y="4458405"/>
              <a:ext cx="689337" cy="338554"/>
            </a:xfrm>
            <a:prstGeom prst="rect">
              <a:avLst/>
            </a:prstGeom>
            <a:noFill/>
          </p:spPr>
          <p:txBody>
            <a:bodyPr wrap="square" rtlCol="0">
              <a:spAutoFit/>
            </a:bodyPr>
            <a:lstStyle/>
            <a:p>
              <a:pPr algn="ctr"/>
              <a:r>
                <a:rPr lang="en-US" sz="800" dirty="0">
                  <a:solidFill>
                    <a:schemeClr val="accent6"/>
                  </a:solidFill>
                </a:rPr>
                <a:t>TNS Mod/ Mod (2040)</a:t>
              </a:r>
            </a:p>
          </p:txBody>
        </p:sp>
        <p:cxnSp>
          <p:nvCxnSpPr>
            <p:cNvPr id="59" name="Straight Connector 58">
              <a:extLst>
                <a:ext uri="{FF2B5EF4-FFF2-40B4-BE49-F238E27FC236}">
                  <a16:creationId xmlns:a16="http://schemas.microsoft.com/office/drawing/2014/main" id="{42E8318E-2887-E1EB-7062-536DC8BB9502}"/>
                </a:ext>
              </a:extLst>
            </p:cNvPr>
            <p:cNvCxnSpPr>
              <a:cxnSpLocks/>
            </p:cNvCxnSpPr>
            <p:nvPr/>
          </p:nvCxnSpPr>
          <p:spPr>
            <a:xfrm>
              <a:off x="4657084" y="4503559"/>
              <a:ext cx="45974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2" name="TextBox 61">
              <a:extLst>
                <a:ext uri="{FF2B5EF4-FFF2-40B4-BE49-F238E27FC236}">
                  <a16:creationId xmlns:a16="http://schemas.microsoft.com/office/drawing/2014/main" id="{08EF7E74-582E-1D65-AEBD-2026A1833DE9}"/>
                </a:ext>
              </a:extLst>
            </p:cNvPr>
            <p:cNvSpPr txBox="1"/>
            <p:nvPr/>
          </p:nvSpPr>
          <p:spPr>
            <a:xfrm>
              <a:off x="5166195" y="4350104"/>
              <a:ext cx="863620"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current policies</a:t>
              </a:r>
            </a:p>
          </p:txBody>
        </p:sp>
        <p:cxnSp>
          <p:nvCxnSpPr>
            <p:cNvPr id="64" name="Straight Connector 63">
              <a:extLst>
                <a:ext uri="{FF2B5EF4-FFF2-40B4-BE49-F238E27FC236}">
                  <a16:creationId xmlns:a16="http://schemas.microsoft.com/office/drawing/2014/main" id="{CA8EF86C-A5C7-BB56-5F11-204CB704E557}"/>
                </a:ext>
              </a:extLst>
            </p:cNvPr>
            <p:cNvCxnSpPr>
              <a:cxnSpLocks/>
            </p:cNvCxnSpPr>
            <p:nvPr/>
          </p:nvCxnSpPr>
          <p:spPr>
            <a:xfrm>
              <a:off x="4976813" y="4394061"/>
              <a:ext cx="87221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D98BEA41-9DAB-C1D1-8E01-0AA23DBCB97C}"/>
                </a:ext>
              </a:extLst>
            </p:cNvPr>
            <p:cNvSpPr txBox="1"/>
            <p:nvPr/>
          </p:nvSpPr>
          <p:spPr>
            <a:xfrm>
              <a:off x="4429355" y="3462708"/>
              <a:ext cx="863620"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DemHi</a:t>
              </a:r>
              <a:r>
                <a:rPr lang="en-US" sz="800" dirty="0">
                  <a:solidFill>
                    <a:schemeClr val="accent6"/>
                  </a:solidFill>
                </a:rPr>
                <a:t>, current policies</a:t>
              </a:r>
            </a:p>
          </p:txBody>
        </p:sp>
        <p:cxnSp>
          <p:nvCxnSpPr>
            <p:cNvPr id="67" name="Straight Connector 66">
              <a:extLst>
                <a:ext uri="{FF2B5EF4-FFF2-40B4-BE49-F238E27FC236}">
                  <a16:creationId xmlns:a16="http://schemas.microsoft.com/office/drawing/2014/main" id="{FD09144E-F6DC-545F-6154-CBD9E9501790}"/>
                </a:ext>
              </a:extLst>
            </p:cNvPr>
            <p:cNvCxnSpPr>
              <a:cxnSpLocks/>
            </p:cNvCxnSpPr>
            <p:nvPr/>
          </p:nvCxnSpPr>
          <p:spPr>
            <a:xfrm>
              <a:off x="4655820" y="3765995"/>
              <a:ext cx="44486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TextBox 67">
              <a:extLst>
                <a:ext uri="{FF2B5EF4-FFF2-40B4-BE49-F238E27FC236}">
                  <a16:creationId xmlns:a16="http://schemas.microsoft.com/office/drawing/2014/main" id="{EB138672-F0DE-3D7C-2AD0-404950AD7945}"/>
                </a:ext>
              </a:extLst>
            </p:cNvPr>
            <p:cNvSpPr txBox="1"/>
            <p:nvPr/>
          </p:nvSpPr>
          <p:spPr>
            <a:xfrm>
              <a:off x="5156727" y="3354407"/>
              <a:ext cx="863620"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current policies</a:t>
              </a:r>
            </a:p>
          </p:txBody>
        </p:sp>
        <p:cxnSp>
          <p:nvCxnSpPr>
            <p:cNvPr id="69" name="Straight Connector 68">
              <a:extLst>
                <a:ext uri="{FF2B5EF4-FFF2-40B4-BE49-F238E27FC236}">
                  <a16:creationId xmlns:a16="http://schemas.microsoft.com/office/drawing/2014/main" id="{B9FF4389-0212-4FA7-C507-1781F8D8D0D2}"/>
                </a:ext>
              </a:extLst>
            </p:cNvPr>
            <p:cNvCxnSpPr>
              <a:cxnSpLocks/>
            </p:cNvCxnSpPr>
            <p:nvPr/>
          </p:nvCxnSpPr>
          <p:spPr>
            <a:xfrm>
              <a:off x="5375574" y="3659792"/>
              <a:ext cx="44486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TextBox 69">
              <a:extLst>
                <a:ext uri="{FF2B5EF4-FFF2-40B4-BE49-F238E27FC236}">
                  <a16:creationId xmlns:a16="http://schemas.microsoft.com/office/drawing/2014/main" id="{B9EA44E7-9545-09BB-4543-E18E38AE92F4}"/>
                </a:ext>
              </a:extLst>
            </p:cNvPr>
            <p:cNvSpPr txBox="1"/>
            <p:nvPr/>
          </p:nvSpPr>
          <p:spPr>
            <a:xfrm>
              <a:off x="6047738" y="4350104"/>
              <a:ext cx="863620"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90% by 2035</a:t>
              </a:r>
            </a:p>
          </p:txBody>
        </p:sp>
        <p:cxnSp>
          <p:nvCxnSpPr>
            <p:cNvPr id="71" name="Straight Connector 70">
              <a:extLst>
                <a:ext uri="{FF2B5EF4-FFF2-40B4-BE49-F238E27FC236}">
                  <a16:creationId xmlns:a16="http://schemas.microsoft.com/office/drawing/2014/main" id="{495F7324-9943-BCD2-080C-0FE1CFFAC5BA}"/>
                </a:ext>
              </a:extLst>
            </p:cNvPr>
            <p:cNvCxnSpPr>
              <a:cxnSpLocks/>
            </p:cNvCxnSpPr>
            <p:nvPr/>
          </p:nvCxnSpPr>
          <p:spPr>
            <a:xfrm>
              <a:off x="6229350" y="4388199"/>
              <a:ext cx="46330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 name="TextBox 74">
              <a:extLst>
                <a:ext uri="{FF2B5EF4-FFF2-40B4-BE49-F238E27FC236}">
                  <a16:creationId xmlns:a16="http://schemas.microsoft.com/office/drawing/2014/main" id="{66B26567-0229-7FA7-0D21-8DDFAC5981DC}"/>
                </a:ext>
              </a:extLst>
            </p:cNvPr>
            <p:cNvSpPr txBox="1"/>
            <p:nvPr/>
          </p:nvSpPr>
          <p:spPr>
            <a:xfrm>
              <a:off x="7151226" y="2335683"/>
              <a:ext cx="771927" cy="338554"/>
            </a:xfrm>
            <a:prstGeom prst="rect">
              <a:avLst/>
            </a:prstGeom>
            <a:noFill/>
          </p:spPr>
          <p:txBody>
            <a:bodyPr wrap="square" rtlCol="0">
              <a:spAutoFit/>
            </a:bodyPr>
            <a:lstStyle/>
            <a:p>
              <a:pPr algn="ctr"/>
              <a:r>
                <a:rPr lang="en-US" sz="800" dirty="0">
                  <a:solidFill>
                    <a:schemeClr val="accent6"/>
                  </a:solidFill>
                </a:rPr>
                <a:t>TNS Mod/ High (2040)</a:t>
              </a:r>
            </a:p>
          </p:txBody>
        </p:sp>
        <p:cxnSp>
          <p:nvCxnSpPr>
            <p:cNvPr id="76" name="Straight Connector 75">
              <a:extLst>
                <a:ext uri="{FF2B5EF4-FFF2-40B4-BE49-F238E27FC236}">
                  <a16:creationId xmlns:a16="http://schemas.microsoft.com/office/drawing/2014/main" id="{18540DFE-1FF3-D99D-840E-921A72EB07B8}"/>
                </a:ext>
              </a:extLst>
            </p:cNvPr>
            <p:cNvCxnSpPr>
              <a:cxnSpLocks/>
            </p:cNvCxnSpPr>
            <p:nvPr/>
          </p:nvCxnSpPr>
          <p:spPr>
            <a:xfrm>
              <a:off x="7581900" y="2657918"/>
              <a:ext cx="54788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TextBox 76">
              <a:extLst>
                <a:ext uri="{FF2B5EF4-FFF2-40B4-BE49-F238E27FC236}">
                  <a16:creationId xmlns:a16="http://schemas.microsoft.com/office/drawing/2014/main" id="{DDF535A2-8142-5D33-B09A-76DBA1203302}"/>
                </a:ext>
              </a:extLst>
            </p:cNvPr>
            <p:cNvSpPr txBox="1"/>
            <p:nvPr/>
          </p:nvSpPr>
          <p:spPr>
            <a:xfrm>
              <a:off x="7287019" y="4299304"/>
              <a:ext cx="863620"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DemMd</a:t>
              </a:r>
              <a:r>
                <a:rPr lang="en-US" sz="800" dirty="0">
                  <a:solidFill>
                    <a:schemeClr val="accent6"/>
                  </a:solidFill>
                </a:rPr>
                <a:t>, 90% by 2035</a:t>
              </a:r>
            </a:p>
          </p:txBody>
        </p:sp>
        <p:cxnSp>
          <p:nvCxnSpPr>
            <p:cNvPr id="78" name="Straight Connector 77">
              <a:extLst>
                <a:ext uri="{FF2B5EF4-FFF2-40B4-BE49-F238E27FC236}">
                  <a16:creationId xmlns:a16="http://schemas.microsoft.com/office/drawing/2014/main" id="{368742FA-0404-C4BA-B9F4-4CA6445A2BD9}"/>
                </a:ext>
              </a:extLst>
            </p:cNvPr>
            <p:cNvCxnSpPr>
              <a:cxnSpLocks/>
            </p:cNvCxnSpPr>
            <p:nvPr/>
          </p:nvCxnSpPr>
          <p:spPr>
            <a:xfrm>
              <a:off x="7659242" y="4337399"/>
              <a:ext cx="46330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TextBox 78">
              <a:extLst>
                <a:ext uri="{FF2B5EF4-FFF2-40B4-BE49-F238E27FC236}">
                  <a16:creationId xmlns:a16="http://schemas.microsoft.com/office/drawing/2014/main" id="{E9341F49-5492-1BD2-F7C0-3A2C5902E6C3}"/>
                </a:ext>
              </a:extLst>
            </p:cNvPr>
            <p:cNvSpPr txBox="1"/>
            <p:nvPr/>
          </p:nvSpPr>
          <p:spPr>
            <a:xfrm>
              <a:off x="9250938" y="1942141"/>
              <a:ext cx="752727" cy="461665"/>
            </a:xfrm>
            <a:prstGeom prst="rect">
              <a:avLst/>
            </a:prstGeom>
            <a:noFill/>
          </p:spPr>
          <p:txBody>
            <a:bodyPr wrap="square" rtlCol="0">
              <a:spAutoFit/>
            </a:bodyPr>
            <a:lstStyle/>
            <a:p>
              <a:pPr algn="r"/>
              <a:r>
                <a:rPr lang="en-US" sz="800" dirty="0">
                  <a:solidFill>
                    <a:schemeClr val="accent6"/>
                  </a:solidFill>
                </a:rPr>
                <a:t>NTPS, </a:t>
              </a:r>
              <a:r>
                <a:rPr lang="en-US" sz="800" dirty="0" err="1">
                  <a:solidFill>
                    <a:schemeClr val="accent6"/>
                  </a:solidFill>
                </a:rPr>
                <a:t>DemHi</a:t>
              </a:r>
              <a:r>
                <a:rPr lang="en-US" sz="800" dirty="0">
                  <a:solidFill>
                    <a:schemeClr val="accent6"/>
                  </a:solidFill>
                </a:rPr>
                <a:t>, HVDC, </a:t>
              </a:r>
              <a:br>
                <a:rPr lang="en-US" sz="800" dirty="0">
                  <a:solidFill>
                    <a:schemeClr val="accent6"/>
                  </a:solidFill>
                </a:rPr>
              </a:br>
              <a:r>
                <a:rPr lang="en-US" sz="800" dirty="0">
                  <a:solidFill>
                    <a:schemeClr val="accent6"/>
                  </a:solidFill>
                </a:rPr>
                <a:t>90% by 2035</a:t>
              </a:r>
            </a:p>
          </p:txBody>
        </p:sp>
        <p:sp>
          <p:nvSpPr>
            <p:cNvPr id="80" name="TextBox 79">
              <a:extLst>
                <a:ext uri="{FF2B5EF4-FFF2-40B4-BE49-F238E27FC236}">
                  <a16:creationId xmlns:a16="http://schemas.microsoft.com/office/drawing/2014/main" id="{B5BC6DB7-1840-CD14-B181-020F81B2A340}"/>
                </a:ext>
              </a:extLst>
            </p:cNvPr>
            <p:cNvSpPr txBox="1"/>
            <p:nvPr/>
          </p:nvSpPr>
          <p:spPr>
            <a:xfrm>
              <a:off x="7796666" y="2096004"/>
              <a:ext cx="829180" cy="584775"/>
            </a:xfrm>
            <a:prstGeom prst="rect">
              <a:avLst/>
            </a:prstGeom>
            <a:noFill/>
          </p:spPr>
          <p:txBody>
            <a:bodyPr wrap="square" rtlCol="0">
              <a:spAutoFit/>
            </a:bodyPr>
            <a:lstStyle/>
            <a:p>
              <a:r>
                <a:rPr lang="en-US" sz="800" dirty="0">
                  <a:solidFill>
                    <a:schemeClr val="accent6"/>
                  </a:solidFill>
                </a:rPr>
                <a:t>NTPS, </a:t>
              </a:r>
            </a:p>
            <a:p>
              <a:r>
                <a:rPr lang="en-US" sz="800" dirty="0" err="1">
                  <a:solidFill>
                    <a:schemeClr val="accent6"/>
                  </a:solidFill>
                </a:rPr>
                <a:t>DemMd</a:t>
              </a:r>
              <a:r>
                <a:rPr lang="en-US" sz="800" dirty="0">
                  <a:solidFill>
                    <a:schemeClr val="accent6"/>
                  </a:solidFill>
                </a:rPr>
                <a:t>, </a:t>
              </a:r>
            </a:p>
            <a:p>
              <a:r>
                <a:rPr lang="en-US" sz="800" dirty="0">
                  <a:solidFill>
                    <a:schemeClr val="accent6"/>
                  </a:solidFill>
                </a:rPr>
                <a:t>HVDC, </a:t>
              </a:r>
            </a:p>
            <a:p>
              <a:r>
                <a:rPr lang="en-US" sz="800" dirty="0">
                  <a:solidFill>
                    <a:schemeClr val="accent6"/>
                  </a:solidFill>
                </a:rPr>
                <a:t>90% by 2035</a:t>
              </a:r>
            </a:p>
          </p:txBody>
        </p:sp>
        <p:cxnSp>
          <p:nvCxnSpPr>
            <p:cNvPr id="81" name="Straight Connector 80">
              <a:extLst>
                <a:ext uri="{FF2B5EF4-FFF2-40B4-BE49-F238E27FC236}">
                  <a16:creationId xmlns:a16="http://schemas.microsoft.com/office/drawing/2014/main" id="{0BC16B87-A4AB-9ED6-0FA1-2153E4B26A5C}"/>
                </a:ext>
              </a:extLst>
            </p:cNvPr>
            <p:cNvCxnSpPr>
              <a:cxnSpLocks/>
            </p:cNvCxnSpPr>
            <p:nvPr/>
          </p:nvCxnSpPr>
          <p:spPr>
            <a:xfrm>
              <a:off x="9222304" y="2705193"/>
              <a:ext cx="47414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TextBox 81">
              <a:extLst>
                <a:ext uri="{FF2B5EF4-FFF2-40B4-BE49-F238E27FC236}">
                  <a16:creationId xmlns:a16="http://schemas.microsoft.com/office/drawing/2014/main" id="{B3227FA6-B85E-5685-1C55-AB9F4F000652}"/>
                </a:ext>
              </a:extLst>
            </p:cNvPr>
            <p:cNvSpPr txBox="1"/>
            <p:nvPr/>
          </p:nvSpPr>
          <p:spPr>
            <a:xfrm>
              <a:off x="7997575" y="3110918"/>
              <a:ext cx="637796" cy="584775"/>
            </a:xfrm>
            <a:prstGeom prst="rect">
              <a:avLst/>
            </a:prstGeom>
            <a:noFill/>
          </p:spPr>
          <p:txBody>
            <a:bodyPr wrap="square" rtlCol="0">
              <a:spAutoFit/>
            </a:bodyPr>
            <a:lstStyle/>
            <a:p>
              <a:r>
                <a:rPr lang="en-US" sz="800" dirty="0">
                  <a:solidFill>
                    <a:schemeClr val="accent6"/>
                  </a:solidFill>
                </a:rPr>
                <a:t>NTPS, </a:t>
              </a:r>
              <a:r>
                <a:rPr lang="en-US" sz="800" dirty="0" err="1">
                  <a:solidFill>
                    <a:schemeClr val="accent6"/>
                  </a:solidFill>
                </a:rPr>
                <a:t>DemMd</a:t>
              </a:r>
              <a:r>
                <a:rPr lang="en-US" sz="800" dirty="0">
                  <a:solidFill>
                    <a:schemeClr val="accent6"/>
                  </a:solidFill>
                </a:rPr>
                <a:t>, current policies</a:t>
              </a:r>
            </a:p>
          </p:txBody>
        </p:sp>
        <p:cxnSp>
          <p:nvCxnSpPr>
            <p:cNvPr id="83" name="Straight Connector 82">
              <a:extLst>
                <a:ext uri="{FF2B5EF4-FFF2-40B4-BE49-F238E27FC236}">
                  <a16:creationId xmlns:a16="http://schemas.microsoft.com/office/drawing/2014/main" id="{1FDB4D4F-C157-B72C-D356-41FD06D7DD63}"/>
                </a:ext>
              </a:extLst>
            </p:cNvPr>
            <p:cNvCxnSpPr>
              <a:cxnSpLocks/>
            </p:cNvCxnSpPr>
            <p:nvPr/>
          </p:nvCxnSpPr>
          <p:spPr>
            <a:xfrm>
              <a:off x="7943850" y="3661079"/>
              <a:ext cx="241658"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4" name="TextBox 83">
              <a:extLst>
                <a:ext uri="{FF2B5EF4-FFF2-40B4-BE49-F238E27FC236}">
                  <a16:creationId xmlns:a16="http://schemas.microsoft.com/office/drawing/2014/main" id="{63F0476A-8194-196C-32DB-0A87B77D689A}"/>
                </a:ext>
              </a:extLst>
            </p:cNvPr>
            <p:cNvSpPr txBox="1"/>
            <p:nvPr/>
          </p:nvSpPr>
          <p:spPr>
            <a:xfrm>
              <a:off x="9751452" y="3741296"/>
              <a:ext cx="806638" cy="338554"/>
            </a:xfrm>
            <a:prstGeom prst="rect">
              <a:avLst/>
            </a:prstGeom>
            <a:noFill/>
          </p:spPr>
          <p:txBody>
            <a:bodyPr wrap="square" rtlCol="0">
              <a:spAutoFit/>
            </a:bodyPr>
            <a:lstStyle/>
            <a:p>
              <a:pPr algn="ctr"/>
              <a:r>
                <a:rPr lang="en-US" sz="800" dirty="0">
                  <a:solidFill>
                    <a:schemeClr val="accent6"/>
                  </a:solidFill>
                </a:rPr>
                <a:t>NTPS, </a:t>
              </a:r>
              <a:r>
                <a:rPr lang="en-US" sz="800" dirty="0" err="1">
                  <a:solidFill>
                    <a:schemeClr val="accent6"/>
                  </a:solidFill>
                </a:rPr>
                <a:t>DemHi</a:t>
              </a:r>
              <a:r>
                <a:rPr lang="en-US" sz="800" dirty="0">
                  <a:solidFill>
                    <a:schemeClr val="accent6"/>
                  </a:solidFill>
                </a:rPr>
                <a:t>, 90% by 2035</a:t>
              </a:r>
            </a:p>
          </p:txBody>
        </p:sp>
        <p:cxnSp>
          <p:nvCxnSpPr>
            <p:cNvPr id="85" name="Straight Connector 84">
              <a:extLst>
                <a:ext uri="{FF2B5EF4-FFF2-40B4-BE49-F238E27FC236}">
                  <a16:creationId xmlns:a16="http://schemas.microsoft.com/office/drawing/2014/main" id="{28FAA120-4B28-B091-705C-703F8DE2E041}"/>
                </a:ext>
              </a:extLst>
            </p:cNvPr>
            <p:cNvCxnSpPr>
              <a:cxnSpLocks/>
            </p:cNvCxnSpPr>
            <p:nvPr/>
          </p:nvCxnSpPr>
          <p:spPr>
            <a:xfrm>
              <a:off x="9963150" y="3761638"/>
              <a:ext cx="388332"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1B5B8076-EBF1-F185-A500-C3346953BF94}"/>
                </a:ext>
              </a:extLst>
            </p:cNvPr>
            <p:cNvCxnSpPr>
              <a:cxnSpLocks/>
            </p:cNvCxnSpPr>
            <p:nvPr/>
          </p:nvCxnSpPr>
          <p:spPr>
            <a:xfrm>
              <a:off x="4228185" y="4402295"/>
              <a:ext cx="15649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CB62FFCE-12A9-F278-0E77-9A6CA9B1BEF8}"/>
                </a:ext>
              </a:extLst>
            </p:cNvPr>
            <p:cNvSpPr txBox="1"/>
            <p:nvPr/>
          </p:nvSpPr>
          <p:spPr>
            <a:xfrm>
              <a:off x="4306038" y="4292673"/>
              <a:ext cx="487336" cy="215444"/>
            </a:xfrm>
            <a:prstGeom prst="rect">
              <a:avLst/>
            </a:prstGeom>
            <a:noFill/>
          </p:spPr>
          <p:txBody>
            <a:bodyPr wrap="square" rtlCol="0">
              <a:spAutoFit/>
            </a:bodyPr>
            <a:lstStyle/>
            <a:p>
              <a:r>
                <a:rPr lang="en-US" sz="800" dirty="0">
                  <a:solidFill>
                    <a:schemeClr val="accent6"/>
                  </a:solidFill>
                </a:rPr>
                <a:t>NERC</a:t>
              </a:r>
            </a:p>
          </p:txBody>
        </p:sp>
      </p:grpSp>
    </p:spTree>
    <p:extLst>
      <p:ext uri="{BB962C8B-B14F-4D97-AF65-F5344CB8AC3E}">
        <p14:creationId xmlns:p14="http://schemas.microsoft.com/office/powerpoint/2010/main" val="4091159896"/>
      </p:ext>
    </p:extLst>
  </p:cSld>
  <p:clrMapOvr>
    <a:masterClrMapping/>
  </p:clrMapOvr>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CB00C19E-0C33-48C6-A469-55A0076D5C50}" vid="{1D737573-FE5E-437E-8A3D-2AD324463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03CBF8390FE74A96F9699971101E54" ma:contentTypeVersion="1" ma:contentTypeDescription="Create a new document." ma:contentTypeScope="" ma:versionID="e3e59fe6ab0bc4752913380540400ce9">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8C71F5-0851-4874-A61D-E9B181E20C2B}">
  <ds:schemaRefs>
    <ds:schemaRef ds:uri="http://schemas.microsoft.com/sharepoint/v3/contenttype/forms"/>
  </ds:schemaRefs>
</ds:datastoreItem>
</file>

<file path=customXml/itemProps2.xml><?xml version="1.0" encoding="utf-8"?>
<ds:datastoreItem xmlns:ds="http://schemas.openxmlformats.org/officeDocument/2006/customXml" ds:itemID="{75C0055E-14CF-480F-8609-B5D3F82F9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EC3584-B802-4CE9-A28F-7EE555471106}">
  <ds:schemaRefs>
    <ds:schemaRef ds:uri="http://schemas.openxmlformats.org/package/2006/metadata/core-properties"/>
    <ds:schemaRef ds:uri="http://schemas.microsoft.com/office/2006/documentManagement/types"/>
    <ds:schemaRef ds:uri="6fa77199-34ed-4585-a419-0ab55bbca786"/>
    <ds:schemaRef ds:uri="http://purl.org/dc/elements/1.1/"/>
    <ds:schemaRef ds:uri="http://purl.org/dc/terms/"/>
    <ds:schemaRef ds:uri="http://schemas.microsoft.com/office/infopath/2007/PartnerControls"/>
    <ds:schemaRef ds:uri="http://purl.org/dc/dcmitype/"/>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32447</TotalTime>
  <Words>4033</Words>
  <Application>Microsoft Office PowerPoint</Application>
  <PresentationFormat>Widescreen</PresentationFormat>
  <Paragraphs>393</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Wingdings 2</vt:lpstr>
      <vt:lpstr>Wingdings 3</vt:lpstr>
      <vt:lpstr>Brattle-2020</vt:lpstr>
      <vt:lpstr>Strategic Action Plan: Overview </vt:lpstr>
      <vt:lpstr>Contents</vt:lpstr>
      <vt:lpstr>Strategic Action Plan: Overview</vt:lpstr>
      <vt:lpstr>Current Gaps in Interregional Transmission Initiatives </vt:lpstr>
      <vt:lpstr>Near-Term Action Plan: A. Addressing Current Gaps</vt:lpstr>
      <vt:lpstr>Near-Term Action Plan</vt:lpstr>
      <vt:lpstr>Mid-Term Action Plan</vt:lpstr>
      <vt:lpstr>Additional Slides:  Synthesis of Transmission Needs Studies </vt:lpstr>
      <vt:lpstr>New York – PJM: Significant transmission expansion between is valuable in the near-term</vt:lpstr>
      <vt:lpstr>New York – New England: Interregional upgrades across the interface presents low-regrets, near-term opportunities</vt:lpstr>
      <vt:lpstr>Canada: Significant expansion between the Northeast and Quebec is valuable long-term, and near-term for reliability in New York</vt:lpstr>
      <vt:lpstr>List of Studies Reviewed</vt:lpstr>
      <vt:lpstr>Note on Existing Interregional Transfer Capability</vt:lpstr>
      <vt:lpstr>The Need to Address Inefficiencies Across Market Seams </vt:lpstr>
      <vt:lpstr>Five Sources of Inefficiencies Created by Market Seams</vt:lpstr>
      <vt:lpstr>NREL Report: Barriers and Opportunities to Realize the System Value of Interregional Transmission (June 2024)</vt:lpstr>
      <vt:lpstr>NARUC Report: Collaborative Enhancements to Unlock Interregional Transmission (June 2024)</vt:lpstr>
      <vt:lpstr>Note</vt:lpstr>
      <vt:lpstr>Promising Initiative: SPP’s Inter-Market Optimization Framework</vt:lpstr>
      <vt:lpstr>About the Speaker</vt:lpstr>
      <vt:lpstr>PowerPoint Presentation</vt:lpstr>
      <vt:lpstr>Our Offices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Kailin</dc:creator>
  <cp:lastModifiedBy>DeLosa, Joe</cp:lastModifiedBy>
  <cp:revision>60</cp:revision>
  <dcterms:created xsi:type="dcterms:W3CDTF">2024-07-19T18:12:22Z</dcterms:created>
  <dcterms:modified xsi:type="dcterms:W3CDTF">2025-04-29T14:33:42Z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0x0101008E03CBF8390FE74A96F9699971101E54</vt:lpwstr>
  </property>
</Properties>
</file>