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2"/>
  </p:notesMasterIdLst>
  <p:sldIdLst>
    <p:sldId id="256" r:id="rId5"/>
    <p:sldId id="1818" r:id="rId6"/>
    <p:sldId id="260" r:id="rId7"/>
    <p:sldId id="264" r:id="rId8"/>
    <p:sldId id="1812" r:id="rId9"/>
    <p:sldId id="1813" r:id="rId10"/>
    <p:sldId id="1819" r:id="rId11"/>
    <p:sldId id="1820" r:id="rId12"/>
    <p:sldId id="1808" r:id="rId13"/>
    <p:sldId id="1778" r:id="rId14"/>
    <p:sldId id="1789" r:id="rId15"/>
    <p:sldId id="1803" r:id="rId16"/>
    <p:sldId id="1804" r:id="rId17"/>
    <p:sldId id="1743" r:id="rId18"/>
    <p:sldId id="259" r:id="rId19"/>
    <p:sldId id="1744" r:id="rId20"/>
    <p:sldId id="126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63BD6F-6BDC-1350-5348-FD6D0CB7CE59}" name="Susanna Thon" initials="ST" userId="S::sthon1@jh.edu::091edd1e-0474-4d6e-bacd-54013499bb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92"/>
  </p:normalViewPr>
  <p:slideViewPr>
    <p:cSldViewPr snapToGrid="0">
      <p:cViewPr varScale="1">
        <p:scale>
          <a:sx n="60" d="100"/>
          <a:sy n="60" d="100"/>
        </p:scale>
        <p:origin x="884" y="2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751F3-79F3-40D8-AE41-D401554E790F}" type="datetimeFigureOut">
              <a:rPr lang="en-US" smtClean="0"/>
              <a:t>6/9/2025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0DD1C-7FD3-44C7-98C0-6AD4A5BBDD85}" type="slidenum">
              <a:rPr lang="en-US" smtClean="0"/>
              <a:t>‹#›</a:t>
            </a:fld>
            <a:endParaRPr lang="en-US"/>
          </a:p>
        </p:txBody>
      </p:sp>
    </p:spTree>
    <p:extLst>
      <p:ext uri="{BB962C8B-B14F-4D97-AF65-F5344CB8AC3E}">
        <p14:creationId xmlns:p14="http://schemas.microsoft.com/office/powerpoint/2010/main" val="533467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40DD1C-7FD3-44C7-98C0-6AD4A5BBDD85}" type="slidenum">
              <a:rPr lang="en-US" smtClean="0"/>
              <a:t>5</a:t>
            </a:fld>
            <a:endParaRPr lang="en-US"/>
          </a:p>
        </p:txBody>
      </p:sp>
    </p:spTree>
    <p:extLst>
      <p:ext uri="{BB962C8B-B14F-4D97-AF65-F5344CB8AC3E}">
        <p14:creationId xmlns:p14="http://schemas.microsoft.com/office/powerpoint/2010/main" val="3108034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0" y="6492874"/>
            <a:ext cx="2743200" cy="365125"/>
          </a:xfrm>
          <a:prstGeom prst="rect">
            <a:avLst/>
          </a:prstGeom>
        </p:spPr>
        <p:txBody>
          <a:bodyPr/>
          <a:lstStyle/>
          <a:p>
            <a:fld id="{677997C7-13E0-C341-B6BC-EA8705605230}" type="datetimeFigureOut">
              <a:rPr lang="en-US" smtClean="0"/>
              <a:t>6/9/2025</a:t>
            </a:fld>
            <a:endParaRPr lang="en-US"/>
          </a:p>
        </p:txBody>
      </p:sp>
      <p:sp>
        <p:nvSpPr>
          <p:cNvPr id="5" name="Footer Placeholder 4"/>
          <p:cNvSpPr>
            <a:spLocks noGrp="1"/>
          </p:cNvSpPr>
          <p:nvPr>
            <p:ph type="ftr" sz="quarter" idx="11"/>
          </p:nvPr>
        </p:nvSpPr>
        <p:spPr>
          <a:xfrm>
            <a:off x="4038600" y="6492873"/>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87628A2-48B7-5847-AA6A-874747AEF2A4}" type="slidenum">
              <a:rPr lang="en-US" smtClean="0"/>
              <a:t>‹#›</a:t>
            </a:fld>
            <a:endParaRPr lang="en-US"/>
          </a:p>
        </p:txBody>
      </p:sp>
    </p:spTree>
    <p:extLst>
      <p:ext uri="{BB962C8B-B14F-4D97-AF65-F5344CB8AC3E}">
        <p14:creationId xmlns:p14="http://schemas.microsoft.com/office/powerpoint/2010/main" val="2084476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492874"/>
            <a:ext cx="2743200" cy="365125"/>
          </a:xfrm>
          <a:prstGeom prst="rect">
            <a:avLst/>
          </a:prstGeom>
        </p:spPr>
        <p:txBody>
          <a:bodyPr/>
          <a:lstStyle/>
          <a:p>
            <a:fld id="{677997C7-13E0-C341-B6BC-EA8705605230}" type="datetimeFigureOut">
              <a:rPr lang="en-US" smtClean="0"/>
              <a:t>6/9/2025</a:t>
            </a:fld>
            <a:endParaRPr lang="en-US"/>
          </a:p>
        </p:txBody>
      </p:sp>
      <p:sp>
        <p:nvSpPr>
          <p:cNvPr id="5" name="Footer Placeholder 4"/>
          <p:cNvSpPr>
            <a:spLocks noGrp="1"/>
          </p:cNvSpPr>
          <p:nvPr>
            <p:ph type="ftr" sz="quarter" idx="11"/>
          </p:nvPr>
        </p:nvSpPr>
        <p:spPr>
          <a:xfrm>
            <a:off x="4038600" y="6492873"/>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87628A2-48B7-5847-AA6A-874747AEF2A4}" type="slidenum">
              <a:rPr lang="en-US" smtClean="0"/>
              <a:t>‹#›</a:t>
            </a:fld>
            <a:endParaRPr lang="en-US"/>
          </a:p>
        </p:txBody>
      </p:sp>
    </p:spTree>
    <p:extLst>
      <p:ext uri="{BB962C8B-B14F-4D97-AF65-F5344CB8AC3E}">
        <p14:creationId xmlns:p14="http://schemas.microsoft.com/office/powerpoint/2010/main" val="2841945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492874"/>
            <a:ext cx="2743200" cy="365125"/>
          </a:xfrm>
          <a:prstGeom prst="rect">
            <a:avLst/>
          </a:prstGeom>
        </p:spPr>
        <p:txBody>
          <a:bodyPr/>
          <a:lstStyle/>
          <a:p>
            <a:fld id="{677997C7-13E0-C341-B6BC-EA8705605230}" type="datetimeFigureOut">
              <a:rPr lang="en-US" smtClean="0"/>
              <a:t>6/9/2025</a:t>
            </a:fld>
            <a:endParaRPr lang="en-US"/>
          </a:p>
        </p:txBody>
      </p:sp>
      <p:sp>
        <p:nvSpPr>
          <p:cNvPr id="5" name="Footer Placeholder 4"/>
          <p:cNvSpPr>
            <a:spLocks noGrp="1"/>
          </p:cNvSpPr>
          <p:nvPr>
            <p:ph type="ftr" sz="quarter" idx="11"/>
          </p:nvPr>
        </p:nvSpPr>
        <p:spPr>
          <a:xfrm>
            <a:off x="4038600" y="6492873"/>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87628A2-48B7-5847-AA6A-874747AEF2A4}" type="slidenum">
              <a:rPr lang="en-US" smtClean="0"/>
              <a:t>‹#›</a:t>
            </a:fld>
            <a:endParaRPr lang="en-US"/>
          </a:p>
        </p:txBody>
      </p:sp>
    </p:spTree>
    <p:extLst>
      <p:ext uri="{BB962C8B-B14F-4D97-AF65-F5344CB8AC3E}">
        <p14:creationId xmlns:p14="http://schemas.microsoft.com/office/powerpoint/2010/main" val="580309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492874"/>
            <a:ext cx="2743200" cy="365125"/>
          </a:xfrm>
          <a:prstGeom prst="rect">
            <a:avLst/>
          </a:prstGeom>
        </p:spPr>
        <p:txBody>
          <a:bodyPr/>
          <a:lstStyle/>
          <a:p>
            <a:fld id="{677997C7-13E0-C341-B6BC-EA8705605230}" type="datetimeFigureOut">
              <a:rPr lang="en-US" smtClean="0"/>
              <a:t>6/9/2025</a:t>
            </a:fld>
            <a:endParaRPr lang="en-US"/>
          </a:p>
        </p:txBody>
      </p:sp>
      <p:sp>
        <p:nvSpPr>
          <p:cNvPr id="5" name="Footer Placeholder 4"/>
          <p:cNvSpPr>
            <a:spLocks noGrp="1"/>
          </p:cNvSpPr>
          <p:nvPr>
            <p:ph type="ftr" sz="quarter" idx="11"/>
          </p:nvPr>
        </p:nvSpPr>
        <p:spPr>
          <a:xfrm>
            <a:off x="4038600" y="6492873"/>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87628A2-48B7-5847-AA6A-874747AEF2A4}" type="slidenum">
              <a:rPr lang="en-US" smtClean="0"/>
              <a:t>‹#›</a:t>
            </a:fld>
            <a:endParaRPr lang="en-US"/>
          </a:p>
        </p:txBody>
      </p:sp>
    </p:spTree>
    <p:extLst>
      <p:ext uri="{BB962C8B-B14F-4D97-AF65-F5344CB8AC3E}">
        <p14:creationId xmlns:p14="http://schemas.microsoft.com/office/powerpoint/2010/main" val="39063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31438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0" y="6492874"/>
            <a:ext cx="2743200" cy="365125"/>
          </a:xfrm>
          <a:prstGeom prst="rect">
            <a:avLst/>
          </a:prstGeom>
        </p:spPr>
        <p:txBody>
          <a:bodyPr/>
          <a:lstStyle/>
          <a:p>
            <a:fld id="{677997C7-13E0-C341-B6BC-EA8705605230}" type="datetimeFigureOut">
              <a:rPr lang="en-US" smtClean="0"/>
              <a:t>6/9/2025</a:t>
            </a:fld>
            <a:endParaRPr lang="en-US"/>
          </a:p>
        </p:txBody>
      </p:sp>
      <p:sp>
        <p:nvSpPr>
          <p:cNvPr id="5" name="Footer Placeholder 4"/>
          <p:cNvSpPr>
            <a:spLocks noGrp="1"/>
          </p:cNvSpPr>
          <p:nvPr>
            <p:ph type="ftr" sz="quarter" idx="11"/>
          </p:nvPr>
        </p:nvSpPr>
        <p:spPr>
          <a:xfrm>
            <a:off x="4038600" y="6492873"/>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87628A2-48B7-5847-AA6A-874747AEF2A4}" type="slidenum">
              <a:rPr lang="en-US" smtClean="0"/>
              <a:t>‹#›</a:t>
            </a:fld>
            <a:endParaRPr lang="en-US"/>
          </a:p>
        </p:txBody>
      </p:sp>
    </p:spTree>
    <p:extLst>
      <p:ext uri="{BB962C8B-B14F-4D97-AF65-F5344CB8AC3E}">
        <p14:creationId xmlns:p14="http://schemas.microsoft.com/office/powerpoint/2010/main" val="2435387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904460"/>
            <a:ext cx="5181600" cy="5009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904460"/>
            <a:ext cx="5181600" cy="5009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0" y="6492874"/>
            <a:ext cx="2743200" cy="365125"/>
          </a:xfrm>
          <a:prstGeom prst="rect">
            <a:avLst/>
          </a:prstGeom>
        </p:spPr>
        <p:txBody>
          <a:bodyPr/>
          <a:lstStyle/>
          <a:p>
            <a:fld id="{677997C7-13E0-C341-B6BC-EA8705605230}" type="datetimeFigureOut">
              <a:rPr lang="en-US" smtClean="0"/>
              <a:t>6/9/2025</a:t>
            </a:fld>
            <a:endParaRPr lang="en-US"/>
          </a:p>
        </p:txBody>
      </p:sp>
      <p:sp>
        <p:nvSpPr>
          <p:cNvPr id="6" name="Footer Placeholder 5"/>
          <p:cNvSpPr>
            <a:spLocks noGrp="1"/>
          </p:cNvSpPr>
          <p:nvPr>
            <p:ph type="ftr" sz="quarter" idx="11"/>
          </p:nvPr>
        </p:nvSpPr>
        <p:spPr>
          <a:xfrm>
            <a:off x="4038600" y="6492873"/>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187628A2-48B7-5847-AA6A-874747AEF2A4}" type="slidenum">
              <a:rPr lang="en-US" smtClean="0"/>
              <a:t>‹#›</a:t>
            </a:fld>
            <a:endParaRPr lang="en-US"/>
          </a:p>
        </p:txBody>
      </p:sp>
    </p:spTree>
    <p:extLst>
      <p:ext uri="{BB962C8B-B14F-4D97-AF65-F5344CB8AC3E}">
        <p14:creationId xmlns:p14="http://schemas.microsoft.com/office/powerpoint/2010/main" val="184553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823912"/>
          </a:xfrm>
        </p:spPr>
        <p:txBody>
          <a:bodyPr/>
          <a:lstStyle/>
          <a:p>
            <a:r>
              <a:rPr lang="en-US"/>
              <a:t>Click to edit Master title style</a:t>
            </a:r>
          </a:p>
        </p:txBody>
      </p:sp>
      <p:sp>
        <p:nvSpPr>
          <p:cNvPr id="3" name="Text Placeholder 2"/>
          <p:cNvSpPr>
            <a:spLocks noGrp="1"/>
          </p:cNvSpPr>
          <p:nvPr>
            <p:ph type="body" idx="1"/>
          </p:nvPr>
        </p:nvSpPr>
        <p:spPr>
          <a:xfrm>
            <a:off x="839788" y="8239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1647825"/>
            <a:ext cx="5157787" cy="4246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8239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1647825"/>
            <a:ext cx="5183188" cy="4246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0" y="6492874"/>
            <a:ext cx="2743200" cy="365125"/>
          </a:xfrm>
          <a:prstGeom prst="rect">
            <a:avLst/>
          </a:prstGeom>
        </p:spPr>
        <p:txBody>
          <a:bodyPr/>
          <a:lstStyle/>
          <a:p>
            <a:fld id="{677997C7-13E0-C341-B6BC-EA8705605230}" type="datetimeFigureOut">
              <a:rPr lang="en-US" smtClean="0"/>
              <a:t>6/9/2025</a:t>
            </a:fld>
            <a:endParaRPr lang="en-US"/>
          </a:p>
        </p:txBody>
      </p:sp>
      <p:sp>
        <p:nvSpPr>
          <p:cNvPr id="8" name="Footer Placeholder 7"/>
          <p:cNvSpPr>
            <a:spLocks noGrp="1"/>
          </p:cNvSpPr>
          <p:nvPr>
            <p:ph type="ftr" sz="quarter" idx="11"/>
          </p:nvPr>
        </p:nvSpPr>
        <p:spPr>
          <a:xfrm>
            <a:off x="4038600" y="6492873"/>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187628A2-48B7-5847-AA6A-874747AEF2A4}" type="slidenum">
              <a:rPr lang="en-US" smtClean="0"/>
              <a:t>‹#›</a:t>
            </a:fld>
            <a:endParaRPr lang="en-US"/>
          </a:p>
        </p:txBody>
      </p:sp>
    </p:spTree>
    <p:extLst>
      <p:ext uri="{BB962C8B-B14F-4D97-AF65-F5344CB8AC3E}">
        <p14:creationId xmlns:p14="http://schemas.microsoft.com/office/powerpoint/2010/main" val="319464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0" y="6492874"/>
            <a:ext cx="2743200" cy="365125"/>
          </a:xfrm>
          <a:prstGeom prst="rect">
            <a:avLst/>
          </a:prstGeom>
        </p:spPr>
        <p:txBody>
          <a:bodyPr/>
          <a:lstStyle/>
          <a:p>
            <a:fld id="{677997C7-13E0-C341-B6BC-EA8705605230}" type="datetimeFigureOut">
              <a:rPr lang="en-US" smtClean="0"/>
              <a:t>6/9/2025</a:t>
            </a:fld>
            <a:endParaRPr lang="en-US"/>
          </a:p>
        </p:txBody>
      </p:sp>
      <p:sp>
        <p:nvSpPr>
          <p:cNvPr id="4" name="Footer Placeholder 3"/>
          <p:cNvSpPr>
            <a:spLocks noGrp="1"/>
          </p:cNvSpPr>
          <p:nvPr>
            <p:ph type="ftr" sz="quarter" idx="11"/>
          </p:nvPr>
        </p:nvSpPr>
        <p:spPr>
          <a:xfrm>
            <a:off x="4038600" y="6492873"/>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187628A2-48B7-5847-AA6A-874747AEF2A4}" type="slidenum">
              <a:rPr lang="en-US" smtClean="0"/>
              <a:t>‹#›</a:t>
            </a:fld>
            <a:endParaRPr lang="en-US"/>
          </a:p>
        </p:txBody>
      </p:sp>
    </p:spTree>
    <p:extLst>
      <p:ext uri="{BB962C8B-B14F-4D97-AF65-F5344CB8AC3E}">
        <p14:creationId xmlns:p14="http://schemas.microsoft.com/office/powerpoint/2010/main" val="2689976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92874"/>
            <a:ext cx="2743200" cy="365125"/>
          </a:xfrm>
          <a:prstGeom prst="rect">
            <a:avLst/>
          </a:prstGeom>
        </p:spPr>
        <p:txBody>
          <a:bodyPr/>
          <a:lstStyle/>
          <a:p>
            <a:fld id="{677997C7-13E0-C341-B6BC-EA8705605230}" type="datetimeFigureOut">
              <a:rPr lang="en-US" smtClean="0"/>
              <a:t>6/9/2025</a:t>
            </a:fld>
            <a:endParaRPr lang="en-US"/>
          </a:p>
        </p:txBody>
      </p:sp>
      <p:sp>
        <p:nvSpPr>
          <p:cNvPr id="3" name="Footer Placeholder 2"/>
          <p:cNvSpPr>
            <a:spLocks noGrp="1"/>
          </p:cNvSpPr>
          <p:nvPr>
            <p:ph type="ftr" sz="quarter" idx="11"/>
          </p:nvPr>
        </p:nvSpPr>
        <p:spPr>
          <a:xfrm>
            <a:off x="4038600" y="6492873"/>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187628A2-48B7-5847-AA6A-874747AEF2A4}" type="slidenum">
              <a:rPr lang="en-US" smtClean="0"/>
              <a:t>‹#›</a:t>
            </a:fld>
            <a:endParaRPr lang="en-US"/>
          </a:p>
        </p:txBody>
      </p:sp>
    </p:spTree>
    <p:extLst>
      <p:ext uri="{BB962C8B-B14F-4D97-AF65-F5344CB8AC3E}">
        <p14:creationId xmlns:p14="http://schemas.microsoft.com/office/powerpoint/2010/main" val="1853219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0" y="6492874"/>
            <a:ext cx="2743200" cy="365125"/>
          </a:xfrm>
          <a:prstGeom prst="rect">
            <a:avLst/>
          </a:prstGeom>
        </p:spPr>
        <p:txBody>
          <a:bodyPr/>
          <a:lstStyle/>
          <a:p>
            <a:fld id="{677997C7-13E0-C341-B6BC-EA8705605230}" type="datetimeFigureOut">
              <a:rPr lang="en-US" smtClean="0"/>
              <a:t>6/9/2025</a:t>
            </a:fld>
            <a:endParaRPr lang="en-US"/>
          </a:p>
        </p:txBody>
      </p:sp>
      <p:sp>
        <p:nvSpPr>
          <p:cNvPr id="6" name="Footer Placeholder 5"/>
          <p:cNvSpPr>
            <a:spLocks noGrp="1"/>
          </p:cNvSpPr>
          <p:nvPr>
            <p:ph type="ftr" sz="quarter" idx="11"/>
          </p:nvPr>
        </p:nvSpPr>
        <p:spPr>
          <a:xfrm>
            <a:off x="4038600" y="6492873"/>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187628A2-48B7-5847-AA6A-874747AEF2A4}" type="slidenum">
              <a:rPr lang="en-US" smtClean="0"/>
              <a:t>‹#›</a:t>
            </a:fld>
            <a:endParaRPr lang="en-US"/>
          </a:p>
        </p:txBody>
      </p:sp>
    </p:spTree>
    <p:extLst>
      <p:ext uri="{BB962C8B-B14F-4D97-AF65-F5344CB8AC3E}">
        <p14:creationId xmlns:p14="http://schemas.microsoft.com/office/powerpoint/2010/main" val="3643521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457201"/>
            <a:ext cx="6172200" cy="540385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0" y="6492874"/>
            <a:ext cx="2743200" cy="365125"/>
          </a:xfrm>
          <a:prstGeom prst="rect">
            <a:avLst/>
          </a:prstGeom>
        </p:spPr>
        <p:txBody>
          <a:bodyPr/>
          <a:lstStyle/>
          <a:p>
            <a:fld id="{677997C7-13E0-C341-B6BC-EA8705605230}" type="datetimeFigureOut">
              <a:rPr lang="en-US" smtClean="0"/>
              <a:t>6/9/2025</a:t>
            </a:fld>
            <a:endParaRPr lang="en-US"/>
          </a:p>
        </p:txBody>
      </p:sp>
      <p:sp>
        <p:nvSpPr>
          <p:cNvPr id="6" name="Footer Placeholder 5"/>
          <p:cNvSpPr>
            <a:spLocks noGrp="1"/>
          </p:cNvSpPr>
          <p:nvPr>
            <p:ph type="ftr" sz="quarter" idx="11"/>
          </p:nvPr>
        </p:nvSpPr>
        <p:spPr>
          <a:xfrm>
            <a:off x="4038600" y="6492873"/>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187628A2-48B7-5847-AA6A-874747AEF2A4}" type="slidenum">
              <a:rPr lang="en-US" smtClean="0"/>
              <a:t>‹#›</a:t>
            </a:fld>
            <a:endParaRPr lang="en-US"/>
          </a:p>
        </p:txBody>
      </p:sp>
    </p:spTree>
    <p:extLst>
      <p:ext uri="{BB962C8B-B14F-4D97-AF65-F5344CB8AC3E}">
        <p14:creationId xmlns:p14="http://schemas.microsoft.com/office/powerpoint/2010/main" val="2233083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
            <a:ext cx="10515600" cy="79512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914400"/>
            <a:ext cx="10515600" cy="4991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803116" y="6478238"/>
            <a:ext cx="388883" cy="365125"/>
          </a:xfrm>
          <a:prstGeom prst="rect">
            <a:avLst/>
          </a:prstGeom>
        </p:spPr>
        <p:txBody>
          <a:bodyPr vert="horz" lIns="91440" tIns="45720" rIns="91440" bIns="45720" rtlCol="0" anchor="ctr"/>
          <a:lstStyle>
            <a:lvl1pPr algn="r">
              <a:defRPr sz="1200">
                <a:solidFill>
                  <a:schemeClr val="tx1">
                    <a:tint val="75000"/>
                  </a:schemeClr>
                </a:solidFill>
                <a:latin typeface="Garamond" panose="02020404030301010803" pitchFamily="18" charset="0"/>
              </a:defRPr>
            </a:lvl1pPr>
          </a:lstStyle>
          <a:p>
            <a:fld id="{187628A2-48B7-5847-AA6A-874747AEF2A4}" type="slidenum">
              <a:rPr lang="en-US" smtClean="0"/>
              <a:pPr/>
              <a:t>‹#›</a:t>
            </a:fld>
            <a:endParaRPr lang="en-US"/>
          </a:p>
        </p:txBody>
      </p:sp>
      <p:pic>
        <p:nvPicPr>
          <p:cNvPr id="8" name="Picture 7" descr="Logo, company name&#10;&#10;Description automatically generated">
            <a:extLst>
              <a:ext uri="{FF2B5EF4-FFF2-40B4-BE49-F238E27FC236}">
                <a16:creationId xmlns:a16="http://schemas.microsoft.com/office/drawing/2014/main" id="{9156C0C5-5369-74AA-067A-92119AEC9068}"/>
              </a:ext>
            </a:extLst>
          </p:cNvPr>
          <p:cNvPicPr>
            <a:picLocks noChangeAspect="1"/>
          </p:cNvPicPr>
          <p:nvPr userDrawn="1"/>
        </p:nvPicPr>
        <p:blipFill>
          <a:blip r:embed="rId13"/>
          <a:stretch>
            <a:fillRect/>
          </a:stretch>
        </p:blipFill>
        <p:spPr>
          <a:xfrm>
            <a:off x="10363474" y="5800399"/>
            <a:ext cx="1577916" cy="1192335"/>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72690129-934B-FBF2-4DE2-AF50FF381774}"/>
              </a:ext>
            </a:extLst>
          </p:cNvPr>
          <p:cNvPicPr>
            <a:picLocks noChangeAspect="1"/>
          </p:cNvPicPr>
          <p:nvPr userDrawn="1"/>
        </p:nvPicPr>
        <p:blipFill>
          <a:blip r:embed="rId14"/>
          <a:stretch>
            <a:fillRect/>
          </a:stretch>
        </p:blipFill>
        <p:spPr>
          <a:xfrm>
            <a:off x="250610" y="6339662"/>
            <a:ext cx="2112341" cy="277151"/>
          </a:xfrm>
          <a:prstGeom prst="rect">
            <a:avLst/>
          </a:prstGeom>
        </p:spPr>
      </p:pic>
    </p:spTree>
    <p:extLst>
      <p:ext uri="{BB962C8B-B14F-4D97-AF65-F5344CB8AC3E}">
        <p14:creationId xmlns:p14="http://schemas.microsoft.com/office/powerpoint/2010/main" val="2424335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ei.jhu.edu/programs/see-in-person/" TargetMode="Externa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emf"/><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0.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jpe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jpeg"/><Relationship Id="rId17" Type="http://schemas.openxmlformats.org/officeDocument/2006/relationships/image" Target="../media/image33.svg"/><Relationship Id="rId25" Type="http://schemas.openxmlformats.org/officeDocument/2006/relationships/image" Target="../media/image41.png"/><Relationship Id="rId2" Type="http://schemas.openxmlformats.org/officeDocument/2006/relationships/image" Target="../media/image18.jpeg"/><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jpe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35.jpeg"/><Relationship Id="rId31" Type="http://schemas.openxmlformats.org/officeDocument/2006/relationships/image" Target="../media/image47.jpe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png"/><Relationship Id="rId22" Type="http://schemas.openxmlformats.org/officeDocument/2006/relationships/image" Target="../media/image38.jpeg"/><Relationship Id="rId27" Type="http://schemas.openxmlformats.org/officeDocument/2006/relationships/image" Target="../media/image43.png"/><Relationship Id="rId30" Type="http://schemas.openxmlformats.org/officeDocument/2006/relationships/image" Target="../media/image46.jpeg"/></Relationships>
</file>

<file path=ppt/slides/_rels/slide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on a black background&#10;&#10;Description automatically generated">
            <a:extLst>
              <a:ext uri="{FF2B5EF4-FFF2-40B4-BE49-F238E27FC236}">
                <a16:creationId xmlns:a16="http://schemas.microsoft.com/office/drawing/2014/main" id="{8D70905E-8B58-CAB8-A94B-D8219D6068BD}"/>
              </a:ext>
            </a:extLst>
          </p:cNvPr>
          <p:cNvPicPr>
            <a:picLocks noChangeAspect="1"/>
          </p:cNvPicPr>
          <p:nvPr/>
        </p:nvPicPr>
        <p:blipFill>
          <a:blip r:embed="rId2"/>
          <a:stretch>
            <a:fillRect/>
          </a:stretch>
        </p:blipFill>
        <p:spPr>
          <a:xfrm>
            <a:off x="1324156" y="186966"/>
            <a:ext cx="6058263" cy="3019454"/>
          </a:xfrm>
          <a:prstGeom prst="rect">
            <a:avLst/>
          </a:prstGeom>
        </p:spPr>
      </p:pic>
      <p:sp>
        <p:nvSpPr>
          <p:cNvPr id="2" name="Title 1">
            <a:extLst>
              <a:ext uri="{FF2B5EF4-FFF2-40B4-BE49-F238E27FC236}">
                <a16:creationId xmlns:a16="http://schemas.microsoft.com/office/drawing/2014/main" id="{5122F049-56A9-D34C-C58F-FE0B85D6DF81}"/>
              </a:ext>
            </a:extLst>
          </p:cNvPr>
          <p:cNvSpPr>
            <a:spLocks noGrp="1"/>
          </p:cNvSpPr>
          <p:nvPr>
            <p:ph type="ctrTitle"/>
          </p:nvPr>
        </p:nvSpPr>
        <p:spPr>
          <a:xfrm>
            <a:off x="702365" y="1122363"/>
            <a:ext cx="10787270" cy="2387600"/>
          </a:xfrm>
        </p:spPr>
        <p:txBody>
          <a:bodyPr/>
          <a:lstStyle/>
          <a:p>
            <a:r>
              <a:rPr lang="en-US" dirty="0"/>
              <a:t>ROSEI General Slides</a:t>
            </a:r>
          </a:p>
        </p:txBody>
      </p:sp>
      <p:sp>
        <p:nvSpPr>
          <p:cNvPr id="3" name="Subtitle 2">
            <a:extLst>
              <a:ext uri="{FF2B5EF4-FFF2-40B4-BE49-F238E27FC236}">
                <a16:creationId xmlns:a16="http://schemas.microsoft.com/office/drawing/2014/main" id="{A7A22FA8-3651-5709-EB45-11D480D8F076}"/>
              </a:ext>
            </a:extLst>
          </p:cNvPr>
          <p:cNvSpPr>
            <a:spLocks noGrp="1"/>
          </p:cNvSpPr>
          <p:nvPr>
            <p:ph type="subTitle" idx="1"/>
          </p:nvPr>
        </p:nvSpPr>
        <p:spPr/>
        <p:txBody>
          <a:bodyPr/>
          <a:lstStyle/>
          <a:p>
            <a:r>
              <a:rPr lang="en-US" dirty="0"/>
              <a:t>2025 05 27</a:t>
            </a:r>
          </a:p>
        </p:txBody>
      </p:sp>
      <p:pic>
        <p:nvPicPr>
          <p:cNvPr id="10" name="Picture 9">
            <a:extLst>
              <a:ext uri="{FF2B5EF4-FFF2-40B4-BE49-F238E27FC236}">
                <a16:creationId xmlns:a16="http://schemas.microsoft.com/office/drawing/2014/main" id="{092A607A-C486-B356-A60E-303BA5BFBD91}"/>
              </a:ext>
            </a:extLst>
          </p:cNvPr>
          <p:cNvPicPr>
            <a:picLocks noChangeAspect="1"/>
          </p:cNvPicPr>
          <p:nvPr/>
        </p:nvPicPr>
        <p:blipFill rotWithShape="1">
          <a:blip r:embed="rId3"/>
          <a:srcRect/>
          <a:stretch/>
        </p:blipFill>
        <p:spPr>
          <a:xfrm>
            <a:off x="0" y="5922331"/>
            <a:ext cx="12192000" cy="952500"/>
          </a:xfrm>
          <a:prstGeom prst="rect">
            <a:avLst/>
          </a:prstGeom>
        </p:spPr>
      </p:pic>
      <p:sp>
        <p:nvSpPr>
          <p:cNvPr id="11" name="Rectangle 10">
            <a:extLst>
              <a:ext uri="{FF2B5EF4-FFF2-40B4-BE49-F238E27FC236}">
                <a16:creationId xmlns:a16="http://schemas.microsoft.com/office/drawing/2014/main" id="{6DE1BE70-C8CC-5B6A-686A-EDB1CFC29D7F}"/>
              </a:ext>
            </a:extLst>
          </p:cNvPr>
          <p:cNvSpPr/>
          <p:nvPr/>
        </p:nvSpPr>
        <p:spPr>
          <a:xfrm>
            <a:off x="10086975" y="0"/>
            <a:ext cx="2105025" cy="64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9242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4703F-2649-BE28-CFF5-F3B66E2C495C}"/>
              </a:ext>
            </a:extLst>
          </p:cNvPr>
          <p:cNvSpPr>
            <a:spLocks noGrp="1"/>
          </p:cNvSpPr>
          <p:nvPr>
            <p:ph type="title"/>
          </p:nvPr>
        </p:nvSpPr>
        <p:spPr>
          <a:xfrm>
            <a:off x="295940" y="365125"/>
            <a:ext cx="5355960" cy="1738147"/>
          </a:xfrm>
        </p:spPr>
        <p:txBody>
          <a:bodyPr>
            <a:noAutofit/>
          </a:bodyPr>
          <a:lstStyle/>
          <a:p>
            <a:pPr marL="0" indent="0">
              <a:buNone/>
            </a:pPr>
            <a:r>
              <a:rPr lang="en-US" sz="2800"/>
              <a:t>Pre-College offering:</a:t>
            </a:r>
            <a:br>
              <a:rPr lang="en-US" sz="2800"/>
            </a:br>
            <a:r>
              <a:rPr lang="en-US" sz="2800"/>
              <a:t>Sustainable Energy Education (SEE): </a:t>
            </a:r>
            <a:r>
              <a:rPr lang="en-US" sz="2800">
                <a:hlinkClick r:id="rId2"/>
              </a:rPr>
              <a:t>https://ei.jhu.edu/programs/see-in-person/</a:t>
            </a:r>
            <a:r>
              <a:rPr lang="en-US" sz="2800"/>
              <a:t> </a:t>
            </a:r>
          </a:p>
        </p:txBody>
      </p:sp>
      <p:pic>
        <p:nvPicPr>
          <p:cNvPr id="6" name="Picture 5" descr="A close-up of a person's face&#10;&#10;Description automatically generated">
            <a:extLst>
              <a:ext uri="{FF2B5EF4-FFF2-40B4-BE49-F238E27FC236}">
                <a16:creationId xmlns:a16="http://schemas.microsoft.com/office/drawing/2014/main" id="{DC18A106-6D2A-7F98-3170-3339F3256F17}"/>
              </a:ext>
            </a:extLst>
          </p:cNvPr>
          <p:cNvPicPr>
            <a:picLocks noChangeAspect="1"/>
          </p:cNvPicPr>
          <p:nvPr/>
        </p:nvPicPr>
        <p:blipFill>
          <a:blip r:embed="rId3"/>
          <a:stretch>
            <a:fillRect/>
          </a:stretch>
        </p:blipFill>
        <p:spPr>
          <a:xfrm>
            <a:off x="665019" y="2018932"/>
            <a:ext cx="4322618" cy="2620297"/>
          </a:xfrm>
          <a:prstGeom prst="rect">
            <a:avLst/>
          </a:prstGeom>
        </p:spPr>
      </p:pic>
      <p:pic>
        <p:nvPicPr>
          <p:cNvPr id="2050" name="Picture 2">
            <a:extLst>
              <a:ext uri="{FF2B5EF4-FFF2-40B4-BE49-F238E27FC236}">
                <a16:creationId xmlns:a16="http://schemas.microsoft.com/office/drawing/2014/main" id="{E7A31A3C-703D-2401-086B-AA071F066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899" y="0"/>
            <a:ext cx="6540101"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F971FD0-C656-0E33-D0AF-23C131D1F9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899" y="4351338"/>
            <a:ext cx="3810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32E83E7-AA70-0427-DCAF-361DEBADA2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888" t="1168" r="12436" b="5272"/>
          <a:stretch/>
        </p:blipFill>
        <p:spPr bwMode="auto">
          <a:xfrm>
            <a:off x="9461899" y="4351339"/>
            <a:ext cx="2730101" cy="25066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6998438-C78C-4AD1-9D27-44F42D7A74DA}"/>
              </a:ext>
            </a:extLst>
          </p:cNvPr>
          <p:cNvSpPr>
            <a:spLocks noGrp="1"/>
          </p:cNvSpPr>
          <p:nvPr>
            <p:ph idx="1"/>
          </p:nvPr>
        </p:nvSpPr>
        <p:spPr>
          <a:xfrm>
            <a:off x="295939" y="4735000"/>
            <a:ext cx="5107334" cy="1580322"/>
          </a:xfrm>
        </p:spPr>
        <p:txBody>
          <a:bodyPr>
            <a:normAutofit fontScale="92500" lnSpcReduction="20000"/>
          </a:bodyPr>
          <a:lstStyle/>
          <a:p>
            <a:r>
              <a:rPr lang="en-US"/>
              <a:t>High school students</a:t>
            </a:r>
          </a:p>
          <a:p>
            <a:r>
              <a:rPr lang="en-US"/>
              <a:t>Part of Engineering Innovation Program</a:t>
            </a:r>
          </a:p>
          <a:p>
            <a:r>
              <a:rPr lang="en-US"/>
              <a:t>In-person and online options</a:t>
            </a:r>
          </a:p>
          <a:p>
            <a:endParaRPr lang="en-US"/>
          </a:p>
          <a:p>
            <a:endParaRPr lang="en-US"/>
          </a:p>
        </p:txBody>
      </p:sp>
    </p:spTree>
    <p:extLst>
      <p:ext uri="{BB962C8B-B14F-4D97-AF65-F5344CB8AC3E}">
        <p14:creationId xmlns:p14="http://schemas.microsoft.com/office/powerpoint/2010/main" val="1240930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A49DA8-A9EB-F4F0-DC81-8552D693485D}"/>
              </a:ext>
            </a:extLst>
          </p:cNvPr>
          <p:cNvSpPr>
            <a:spLocks noGrp="1"/>
          </p:cNvSpPr>
          <p:nvPr>
            <p:ph type="title"/>
          </p:nvPr>
        </p:nvSpPr>
        <p:spPr/>
        <p:txBody>
          <a:bodyPr/>
          <a:lstStyle/>
          <a:p>
            <a:r>
              <a:rPr lang="en-US"/>
              <a:t>Impact – Policy: from Local to Global	</a:t>
            </a:r>
          </a:p>
        </p:txBody>
      </p:sp>
      <p:pic>
        <p:nvPicPr>
          <p:cNvPr id="9" name="Picture 8" descr="A person in a suit speaking in front of a projection screen&#10;&#10;AI-generated content may be incorrect.">
            <a:extLst>
              <a:ext uri="{FF2B5EF4-FFF2-40B4-BE49-F238E27FC236}">
                <a16:creationId xmlns:a16="http://schemas.microsoft.com/office/drawing/2014/main" id="{A3AB90D4-AF12-34AE-0F61-B223328420D6}"/>
              </a:ext>
            </a:extLst>
          </p:cNvPr>
          <p:cNvPicPr>
            <a:picLocks noChangeAspect="1"/>
          </p:cNvPicPr>
          <p:nvPr/>
        </p:nvPicPr>
        <p:blipFill>
          <a:blip r:embed="rId2"/>
          <a:stretch>
            <a:fillRect/>
          </a:stretch>
        </p:blipFill>
        <p:spPr>
          <a:xfrm>
            <a:off x="838200" y="1112521"/>
            <a:ext cx="3447727" cy="2087879"/>
          </a:xfrm>
          <a:prstGeom prst="rect">
            <a:avLst/>
          </a:prstGeom>
        </p:spPr>
      </p:pic>
      <p:pic>
        <p:nvPicPr>
          <p:cNvPr id="17" name="Picture 16" descr="A group of logos with text&#10;&#10;AI-generated content may be incorrect.">
            <a:extLst>
              <a:ext uri="{FF2B5EF4-FFF2-40B4-BE49-F238E27FC236}">
                <a16:creationId xmlns:a16="http://schemas.microsoft.com/office/drawing/2014/main" id="{21F03A21-DF07-701F-9C21-DD245301ED6F}"/>
              </a:ext>
            </a:extLst>
          </p:cNvPr>
          <p:cNvPicPr>
            <a:picLocks noChangeAspect="1"/>
          </p:cNvPicPr>
          <p:nvPr/>
        </p:nvPicPr>
        <p:blipFill>
          <a:blip r:embed="rId3"/>
          <a:stretch>
            <a:fillRect/>
          </a:stretch>
        </p:blipFill>
        <p:spPr>
          <a:xfrm>
            <a:off x="4415118" y="900523"/>
            <a:ext cx="3845541" cy="2594214"/>
          </a:xfrm>
          <a:prstGeom prst="rect">
            <a:avLst/>
          </a:prstGeom>
        </p:spPr>
      </p:pic>
      <p:pic>
        <p:nvPicPr>
          <p:cNvPr id="1026" name="Picture 2">
            <a:extLst>
              <a:ext uri="{FF2B5EF4-FFF2-40B4-BE49-F238E27FC236}">
                <a16:creationId xmlns:a16="http://schemas.microsoft.com/office/drawing/2014/main" id="{B178B42C-A508-B5EA-586B-135C19FD7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0188" y="1062422"/>
            <a:ext cx="2785528" cy="27311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ployment Lab">
            <a:extLst>
              <a:ext uri="{FF2B5EF4-FFF2-40B4-BE49-F238E27FC236}">
                <a16:creationId xmlns:a16="http://schemas.microsoft.com/office/drawing/2014/main" id="{2E2E5908-0A58-5528-95C3-C877F2A7CB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7518" y="3994367"/>
            <a:ext cx="3330868" cy="8539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erson smiling at camera&#10;&#10;AI-generated content may be incorrect.">
            <a:extLst>
              <a:ext uri="{FF2B5EF4-FFF2-40B4-BE49-F238E27FC236}">
                <a16:creationId xmlns:a16="http://schemas.microsoft.com/office/drawing/2014/main" id="{84D5B486-8AEF-AD9D-F780-C2649640853A}"/>
              </a:ext>
            </a:extLst>
          </p:cNvPr>
          <p:cNvPicPr>
            <a:picLocks noChangeAspect="1"/>
          </p:cNvPicPr>
          <p:nvPr/>
        </p:nvPicPr>
        <p:blipFill>
          <a:blip r:embed="rId6"/>
          <a:stretch>
            <a:fillRect/>
          </a:stretch>
        </p:blipFill>
        <p:spPr>
          <a:xfrm>
            <a:off x="2374601" y="3523128"/>
            <a:ext cx="2303338" cy="1651569"/>
          </a:xfrm>
          <a:prstGeom prst="rect">
            <a:avLst/>
          </a:prstGeom>
        </p:spPr>
      </p:pic>
      <p:pic>
        <p:nvPicPr>
          <p:cNvPr id="31" name="Picture 30" descr="A person with red hair and beard wearing glasses&#10;&#10;AI-generated content may be incorrect.">
            <a:extLst>
              <a:ext uri="{FF2B5EF4-FFF2-40B4-BE49-F238E27FC236}">
                <a16:creationId xmlns:a16="http://schemas.microsoft.com/office/drawing/2014/main" id="{B863371B-91D4-7080-B431-3B29CF1BAD73}"/>
              </a:ext>
            </a:extLst>
          </p:cNvPr>
          <p:cNvPicPr>
            <a:picLocks noChangeAspect="1"/>
          </p:cNvPicPr>
          <p:nvPr/>
        </p:nvPicPr>
        <p:blipFill>
          <a:blip r:embed="rId7"/>
          <a:stretch>
            <a:fillRect/>
          </a:stretch>
        </p:blipFill>
        <p:spPr>
          <a:xfrm>
            <a:off x="415555" y="3388913"/>
            <a:ext cx="1855633" cy="1922829"/>
          </a:xfrm>
          <a:prstGeom prst="rect">
            <a:avLst/>
          </a:prstGeom>
        </p:spPr>
      </p:pic>
      <p:sp>
        <p:nvSpPr>
          <p:cNvPr id="2" name="TextBox 1">
            <a:extLst>
              <a:ext uri="{FF2B5EF4-FFF2-40B4-BE49-F238E27FC236}">
                <a16:creationId xmlns:a16="http://schemas.microsoft.com/office/drawing/2014/main" id="{193CAD37-2624-49CC-9ABC-B9ECF381C11E}"/>
              </a:ext>
            </a:extLst>
          </p:cNvPr>
          <p:cNvSpPr txBox="1"/>
          <p:nvPr/>
        </p:nvSpPr>
        <p:spPr>
          <a:xfrm>
            <a:off x="824950" y="2539413"/>
            <a:ext cx="1120820" cy="646331"/>
          </a:xfrm>
          <a:prstGeom prst="rect">
            <a:avLst/>
          </a:prstGeom>
          <a:noFill/>
        </p:spPr>
        <p:txBody>
          <a:bodyPr wrap="none" rtlCol="0">
            <a:spAutoFit/>
          </a:bodyPr>
          <a:lstStyle/>
          <a:p>
            <a:r>
              <a:rPr lang="en-US">
                <a:solidFill>
                  <a:schemeClr val="bg1"/>
                </a:solidFill>
              </a:rPr>
              <a:t>New BDP</a:t>
            </a:r>
          </a:p>
          <a:p>
            <a:r>
              <a:rPr lang="en-US" err="1">
                <a:solidFill>
                  <a:schemeClr val="bg1"/>
                </a:solidFill>
              </a:rPr>
              <a:t>Kammen</a:t>
            </a:r>
            <a:endParaRPr lang="en-US">
              <a:solidFill>
                <a:schemeClr val="bg1"/>
              </a:solidFill>
            </a:endParaRPr>
          </a:p>
        </p:txBody>
      </p:sp>
      <p:sp>
        <p:nvSpPr>
          <p:cNvPr id="3" name="TextBox 2">
            <a:extLst>
              <a:ext uri="{FF2B5EF4-FFF2-40B4-BE49-F238E27FC236}">
                <a16:creationId xmlns:a16="http://schemas.microsoft.com/office/drawing/2014/main" id="{679005C1-A6D3-9295-C085-75DFD4C06D08}"/>
              </a:ext>
            </a:extLst>
          </p:cNvPr>
          <p:cNvSpPr txBox="1"/>
          <p:nvPr/>
        </p:nvSpPr>
        <p:spPr>
          <a:xfrm>
            <a:off x="8650188" y="3118596"/>
            <a:ext cx="1618135" cy="646331"/>
          </a:xfrm>
          <a:prstGeom prst="rect">
            <a:avLst/>
          </a:prstGeom>
          <a:noFill/>
        </p:spPr>
        <p:txBody>
          <a:bodyPr wrap="none" rtlCol="0">
            <a:spAutoFit/>
          </a:bodyPr>
          <a:lstStyle/>
          <a:p>
            <a:r>
              <a:rPr lang="en-US">
                <a:solidFill>
                  <a:schemeClr val="bg1"/>
                </a:solidFill>
              </a:rPr>
              <a:t>New Asst. Prof.</a:t>
            </a:r>
          </a:p>
          <a:p>
            <a:r>
              <a:rPr lang="en-US" err="1">
                <a:solidFill>
                  <a:schemeClr val="bg1"/>
                </a:solidFill>
              </a:rPr>
              <a:t>Klemun</a:t>
            </a:r>
            <a:endParaRPr lang="en-US">
              <a:solidFill>
                <a:schemeClr val="bg1"/>
              </a:solidFill>
            </a:endParaRPr>
          </a:p>
        </p:txBody>
      </p:sp>
      <p:sp>
        <p:nvSpPr>
          <p:cNvPr id="5" name="TextBox 4">
            <a:extLst>
              <a:ext uri="{FF2B5EF4-FFF2-40B4-BE49-F238E27FC236}">
                <a16:creationId xmlns:a16="http://schemas.microsoft.com/office/drawing/2014/main" id="{9B1C7ED6-ADCE-33B6-EC0F-8871158C0694}"/>
              </a:ext>
            </a:extLst>
          </p:cNvPr>
          <p:cNvSpPr txBox="1"/>
          <p:nvPr/>
        </p:nvSpPr>
        <p:spPr>
          <a:xfrm>
            <a:off x="456842" y="4607411"/>
            <a:ext cx="1752467" cy="646331"/>
          </a:xfrm>
          <a:prstGeom prst="rect">
            <a:avLst/>
          </a:prstGeom>
          <a:noFill/>
        </p:spPr>
        <p:txBody>
          <a:bodyPr wrap="none" rtlCol="0">
            <a:spAutoFit/>
          </a:bodyPr>
          <a:lstStyle/>
          <a:p>
            <a:r>
              <a:rPr lang="en-US">
                <a:solidFill>
                  <a:schemeClr val="bg1"/>
                </a:solidFill>
              </a:rPr>
              <a:t>New Res. Scholar</a:t>
            </a:r>
          </a:p>
          <a:p>
            <a:r>
              <a:rPr lang="en-US">
                <a:solidFill>
                  <a:schemeClr val="bg1"/>
                </a:solidFill>
              </a:rPr>
              <a:t>Silverman</a:t>
            </a:r>
          </a:p>
        </p:txBody>
      </p:sp>
      <p:sp>
        <p:nvSpPr>
          <p:cNvPr id="33" name="TextBox 32">
            <a:extLst>
              <a:ext uri="{FF2B5EF4-FFF2-40B4-BE49-F238E27FC236}">
                <a16:creationId xmlns:a16="http://schemas.microsoft.com/office/drawing/2014/main" id="{3269012A-B219-862F-6874-8062B6C8AE81}"/>
              </a:ext>
            </a:extLst>
          </p:cNvPr>
          <p:cNvSpPr txBox="1"/>
          <p:nvPr/>
        </p:nvSpPr>
        <p:spPr>
          <a:xfrm>
            <a:off x="2374601" y="4528366"/>
            <a:ext cx="6098240" cy="646331"/>
          </a:xfrm>
          <a:prstGeom prst="rect">
            <a:avLst/>
          </a:prstGeom>
          <a:noFill/>
        </p:spPr>
        <p:txBody>
          <a:bodyPr wrap="square">
            <a:spAutoFit/>
          </a:bodyPr>
          <a:lstStyle/>
          <a:p>
            <a:r>
              <a:rPr lang="en-US">
                <a:solidFill>
                  <a:schemeClr val="bg1"/>
                </a:solidFill>
              </a:rPr>
              <a:t>Consultant:</a:t>
            </a:r>
          </a:p>
          <a:p>
            <a:r>
              <a:rPr lang="en-US">
                <a:solidFill>
                  <a:schemeClr val="bg1"/>
                </a:solidFill>
              </a:rPr>
              <a:t>Glatz</a:t>
            </a:r>
          </a:p>
        </p:txBody>
      </p:sp>
      <p:pic>
        <p:nvPicPr>
          <p:cNvPr id="38" name="Picture 37" descr="A person wearing glasses and a striped shirt&#10;&#10;AI-generated content may be incorrect.">
            <a:extLst>
              <a:ext uri="{FF2B5EF4-FFF2-40B4-BE49-F238E27FC236}">
                <a16:creationId xmlns:a16="http://schemas.microsoft.com/office/drawing/2014/main" id="{E23E12B1-B1DF-7DCC-F876-EFEE1C39F00E}"/>
              </a:ext>
            </a:extLst>
          </p:cNvPr>
          <p:cNvPicPr>
            <a:picLocks noChangeAspect="1"/>
          </p:cNvPicPr>
          <p:nvPr/>
        </p:nvPicPr>
        <p:blipFill>
          <a:blip r:embed="rId8"/>
          <a:stretch>
            <a:fillRect/>
          </a:stretch>
        </p:blipFill>
        <p:spPr>
          <a:xfrm>
            <a:off x="5159277" y="3388913"/>
            <a:ext cx="1241523" cy="1938635"/>
          </a:xfrm>
          <a:prstGeom prst="rect">
            <a:avLst/>
          </a:prstGeom>
        </p:spPr>
      </p:pic>
      <p:pic>
        <p:nvPicPr>
          <p:cNvPr id="1030" name="Picture 6" descr="Net Zero Policy Lab at Johns Hopkins ...">
            <a:extLst>
              <a:ext uri="{FF2B5EF4-FFF2-40B4-BE49-F238E27FC236}">
                <a16:creationId xmlns:a16="http://schemas.microsoft.com/office/drawing/2014/main" id="{E7D74F66-B274-6206-9D5D-EB473C340A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5606" y="4862565"/>
            <a:ext cx="2303338" cy="626722"/>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9EB85548-6CCF-CE5C-5D7F-1C22F0671F81}"/>
              </a:ext>
            </a:extLst>
          </p:cNvPr>
          <p:cNvSpPr txBox="1"/>
          <p:nvPr/>
        </p:nvSpPr>
        <p:spPr>
          <a:xfrm>
            <a:off x="5154796" y="4678759"/>
            <a:ext cx="6098240" cy="646331"/>
          </a:xfrm>
          <a:prstGeom prst="rect">
            <a:avLst/>
          </a:prstGeom>
          <a:noFill/>
        </p:spPr>
        <p:txBody>
          <a:bodyPr wrap="square">
            <a:spAutoFit/>
          </a:bodyPr>
          <a:lstStyle/>
          <a:p>
            <a:r>
              <a:rPr lang="en-US">
                <a:solidFill>
                  <a:schemeClr val="bg1"/>
                </a:solidFill>
              </a:rPr>
              <a:t>Core Faculty:</a:t>
            </a:r>
          </a:p>
          <a:p>
            <a:r>
              <a:rPr lang="en-US">
                <a:solidFill>
                  <a:schemeClr val="bg1"/>
                </a:solidFill>
              </a:rPr>
              <a:t>Allan</a:t>
            </a:r>
          </a:p>
        </p:txBody>
      </p:sp>
      <p:pic>
        <p:nvPicPr>
          <p:cNvPr id="7" name="Picture 6" descr="A close up of a sign&#10;&#10;AI-generated content may be incorrect.">
            <a:extLst>
              <a:ext uri="{FF2B5EF4-FFF2-40B4-BE49-F238E27FC236}">
                <a16:creationId xmlns:a16="http://schemas.microsoft.com/office/drawing/2014/main" id="{B90392F6-77A9-AA3F-1557-2A19460D4549}"/>
              </a:ext>
            </a:extLst>
          </p:cNvPr>
          <p:cNvPicPr>
            <a:picLocks noChangeAspect="1"/>
          </p:cNvPicPr>
          <p:nvPr/>
        </p:nvPicPr>
        <p:blipFill>
          <a:blip r:embed="rId10"/>
          <a:stretch>
            <a:fillRect/>
          </a:stretch>
        </p:blipFill>
        <p:spPr>
          <a:xfrm>
            <a:off x="9188324" y="5105095"/>
            <a:ext cx="2808871" cy="855265"/>
          </a:xfrm>
          <a:prstGeom prst="rect">
            <a:avLst/>
          </a:prstGeom>
        </p:spPr>
      </p:pic>
    </p:spTree>
    <p:extLst>
      <p:ext uri="{BB962C8B-B14F-4D97-AF65-F5344CB8AC3E}">
        <p14:creationId xmlns:p14="http://schemas.microsoft.com/office/powerpoint/2010/main" val="597898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45CA7-19B1-D6C2-88EE-CE727B129CCA}"/>
              </a:ext>
            </a:extLst>
          </p:cNvPr>
          <p:cNvSpPr>
            <a:spLocks noGrp="1"/>
          </p:cNvSpPr>
          <p:nvPr>
            <p:ph type="title"/>
          </p:nvPr>
        </p:nvSpPr>
        <p:spPr/>
        <p:txBody>
          <a:bodyPr/>
          <a:lstStyle/>
          <a:p>
            <a:r>
              <a:rPr lang="en-US"/>
              <a:t>Impact-Partnerships</a:t>
            </a:r>
          </a:p>
        </p:txBody>
      </p:sp>
      <p:pic>
        <p:nvPicPr>
          <p:cNvPr id="2050" name="Picture 2" descr="GE Vernova">
            <a:extLst>
              <a:ext uri="{FF2B5EF4-FFF2-40B4-BE49-F238E27FC236}">
                <a16:creationId xmlns:a16="http://schemas.microsoft.com/office/drawing/2014/main" id="{34991F41-DEFC-C0E6-9785-5AC6896A3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711" y="989853"/>
            <a:ext cx="4902200" cy="1651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pplied Physics Laboratory - Wikipedia">
            <a:extLst>
              <a:ext uri="{FF2B5EF4-FFF2-40B4-BE49-F238E27FC236}">
                <a16:creationId xmlns:a16="http://schemas.microsoft.com/office/drawing/2014/main" id="{D3430CCB-8505-8D59-37DF-1A9872F0F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253" y="2279650"/>
            <a:ext cx="3530600" cy="22987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acific Northwest National Laboratory ...">
            <a:extLst>
              <a:ext uri="{FF2B5EF4-FFF2-40B4-BE49-F238E27FC236}">
                <a16:creationId xmlns:a16="http://schemas.microsoft.com/office/drawing/2014/main" id="{D44FFF97-3AE3-2974-CE12-D5ACF8887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123" y="3963707"/>
            <a:ext cx="2868332" cy="12292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awrence Livermore National Laboratory ...">
            <a:extLst>
              <a:ext uri="{FF2B5EF4-FFF2-40B4-BE49-F238E27FC236}">
                <a16:creationId xmlns:a16="http://schemas.microsoft.com/office/drawing/2014/main" id="{168DEAF8-E2F0-862B-2234-387F8ECD43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9455" y="4760258"/>
            <a:ext cx="2831807" cy="10843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ational Renewable Energy Lab (NREL ...">
            <a:extLst>
              <a:ext uri="{FF2B5EF4-FFF2-40B4-BE49-F238E27FC236}">
                <a16:creationId xmlns:a16="http://schemas.microsoft.com/office/drawing/2014/main" id="{08C2C09B-6541-0A96-DA75-73F314B45E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1123" y="5275542"/>
            <a:ext cx="2859834" cy="16015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speaking into a microphone&#10;&#10;AI-generated content may be incorrect.">
            <a:extLst>
              <a:ext uri="{FF2B5EF4-FFF2-40B4-BE49-F238E27FC236}">
                <a16:creationId xmlns:a16="http://schemas.microsoft.com/office/drawing/2014/main" id="{5BC5DAFC-D59E-74E9-1C4D-368F388C79BF}"/>
              </a:ext>
            </a:extLst>
          </p:cNvPr>
          <p:cNvPicPr>
            <a:picLocks noChangeAspect="1"/>
          </p:cNvPicPr>
          <p:nvPr/>
        </p:nvPicPr>
        <p:blipFill>
          <a:blip r:embed="rId7"/>
          <a:stretch>
            <a:fillRect/>
          </a:stretch>
        </p:blipFill>
        <p:spPr>
          <a:xfrm>
            <a:off x="1378324" y="2427324"/>
            <a:ext cx="1795929" cy="1666415"/>
          </a:xfrm>
          <a:prstGeom prst="rect">
            <a:avLst/>
          </a:prstGeom>
        </p:spPr>
      </p:pic>
      <p:sp>
        <p:nvSpPr>
          <p:cNvPr id="9" name="TextBox 8">
            <a:extLst>
              <a:ext uri="{FF2B5EF4-FFF2-40B4-BE49-F238E27FC236}">
                <a16:creationId xmlns:a16="http://schemas.microsoft.com/office/drawing/2014/main" id="{5756BDE3-6801-6FB0-6B65-80CD7649888F}"/>
              </a:ext>
            </a:extLst>
          </p:cNvPr>
          <p:cNvSpPr txBox="1"/>
          <p:nvPr/>
        </p:nvSpPr>
        <p:spPr>
          <a:xfrm>
            <a:off x="1378324" y="3452762"/>
            <a:ext cx="1213794" cy="646331"/>
          </a:xfrm>
          <a:prstGeom prst="rect">
            <a:avLst/>
          </a:prstGeom>
          <a:noFill/>
        </p:spPr>
        <p:txBody>
          <a:bodyPr wrap="none" rtlCol="0">
            <a:spAutoFit/>
          </a:bodyPr>
          <a:lstStyle/>
          <a:p>
            <a:r>
              <a:rPr lang="en-US">
                <a:solidFill>
                  <a:schemeClr val="bg1"/>
                </a:solidFill>
              </a:rPr>
              <a:t>Consultant:</a:t>
            </a:r>
          </a:p>
          <a:p>
            <a:r>
              <a:rPr lang="en-US">
                <a:solidFill>
                  <a:schemeClr val="bg1"/>
                </a:solidFill>
              </a:rPr>
              <a:t>Cotton</a:t>
            </a:r>
          </a:p>
        </p:txBody>
      </p:sp>
      <p:pic>
        <p:nvPicPr>
          <p:cNvPr id="12" name="Picture 11" descr="A person wearing glasses and a suit&#10;&#10;AI-generated content may be incorrect.">
            <a:extLst>
              <a:ext uri="{FF2B5EF4-FFF2-40B4-BE49-F238E27FC236}">
                <a16:creationId xmlns:a16="http://schemas.microsoft.com/office/drawing/2014/main" id="{3155A466-2EAB-4B0B-B40E-3D58A08B266C}"/>
              </a:ext>
            </a:extLst>
          </p:cNvPr>
          <p:cNvPicPr>
            <a:picLocks noChangeAspect="1"/>
          </p:cNvPicPr>
          <p:nvPr/>
        </p:nvPicPr>
        <p:blipFill>
          <a:blip r:embed="rId8"/>
          <a:stretch>
            <a:fillRect/>
          </a:stretch>
        </p:blipFill>
        <p:spPr>
          <a:xfrm>
            <a:off x="3987993" y="4201731"/>
            <a:ext cx="1814073" cy="1666416"/>
          </a:xfrm>
          <a:prstGeom prst="rect">
            <a:avLst/>
          </a:prstGeom>
        </p:spPr>
      </p:pic>
      <p:pic>
        <p:nvPicPr>
          <p:cNvPr id="14" name="Picture 13" descr="A person speaking into a microphone&#10;&#10;AI-generated content may be incorrect.">
            <a:extLst>
              <a:ext uri="{FF2B5EF4-FFF2-40B4-BE49-F238E27FC236}">
                <a16:creationId xmlns:a16="http://schemas.microsoft.com/office/drawing/2014/main" id="{4D81A0BC-F243-6316-C9A0-EC153FABF137}"/>
              </a:ext>
            </a:extLst>
          </p:cNvPr>
          <p:cNvPicPr>
            <a:picLocks noChangeAspect="1"/>
          </p:cNvPicPr>
          <p:nvPr/>
        </p:nvPicPr>
        <p:blipFill>
          <a:blip r:embed="rId9"/>
          <a:stretch>
            <a:fillRect/>
          </a:stretch>
        </p:blipFill>
        <p:spPr>
          <a:xfrm>
            <a:off x="7370110" y="2427323"/>
            <a:ext cx="1871984" cy="1700067"/>
          </a:xfrm>
          <a:prstGeom prst="rect">
            <a:avLst/>
          </a:prstGeom>
        </p:spPr>
      </p:pic>
      <p:sp>
        <p:nvSpPr>
          <p:cNvPr id="16" name="TextBox 15">
            <a:extLst>
              <a:ext uri="{FF2B5EF4-FFF2-40B4-BE49-F238E27FC236}">
                <a16:creationId xmlns:a16="http://schemas.microsoft.com/office/drawing/2014/main" id="{BF1A9AE5-C92D-00FF-6970-387110BEE7F7}"/>
              </a:ext>
            </a:extLst>
          </p:cNvPr>
          <p:cNvSpPr txBox="1"/>
          <p:nvPr/>
        </p:nvSpPr>
        <p:spPr>
          <a:xfrm>
            <a:off x="7393845" y="3474328"/>
            <a:ext cx="1374735" cy="646331"/>
          </a:xfrm>
          <a:prstGeom prst="rect">
            <a:avLst/>
          </a:prstGeom>
          <a:noFill/>
        </p:spPr>
        <p:txBody>
          <a:bodyPr wrap="none" rtlCol="0">
            <a:spAutoFit/>
          </a:bodyPr>
          <a:lstStyle/>
          <a:p>
            <a:r>
              <a:rPr lang="en-US">
                <a:solidFill>
                  <a:schemeClr val="bg1"/>
                </a:solidFill>
              </a:rPr>
              <a:t>Core Faculty:</a:t>
            </a:r>
          </a:p>
          <a:p>
            <a:r>
              <a:rPr lang="en-US">
                <a:solidFill>
                  <a:schemeClr val="bg1"/>
                </a:solidFill>
              </a:rPr>
              <a:t>Taheri</a:t>
            </a:r>
          </a:p>
        </p:txBody>
      </p:sp>
      <p:sp>
        <p:nvSpPr>
          <p:cNvPr id="17" name="TextBox 16">
            <a:extLst>
              <a:ext uri="{FF2B5EF4-FFF2-40B4-BE49-F238E27FC236}">
                <a16:creationId xmlns:a16="http://schemas.microsoft.com/office/drawing/2014/main" id="{0D131893-AE96-4999-FA3F-EF36AFBC119A}"/>
              </a:ext>
            </a:extLst>
          </p:cNvPr>
          <p:cNvSpPr txBox="1"/>
          <p:nvPr/>
        </p:nvSpPr>
        <p:spPr>
          <a:xfrm>
            <a:off x="3928435" y="5302436"/>
            <a:ext cx="1364476" cy="646331"/>
          </a:xfrm>
          <a:prstGeom prst="rect">
            <a:avLst/>
          </a:prstGeom>
          <a:noFill/>
        </p:spPr>
        <p:txBody>
          <a:bodyPr wrap="none" rtlCol="0">
            <a:spAutoFit/>
          </a:bodyPr>
          <a:lstStyle/>
          <a:p>
            <a:r>
              <a:rPr lang="en-US">
                <a:solidFill>
                  <a:schemeClr val="bg1"/>
                </a:solidFill>
              </a:rPr>
              <a:t>APL REDD:</a:t>
            </a:r>
          </a:p>
          <a:p>
            <a:r>
              <a:rPr lang="en-US" err="1">
                <a:solidFill>
                  <a:schemeClr val="bg1"/>
                </a:solidFill>
              </a:rPr>
              <a:t>Maranchi</a:t>
            </a:r>
            <a:endParaRPr lang="en-US">
              <a:solidFill>
                <a:schemeClr val="bg1"/>
              </a:solidFill>
            </a:endParaRPr>
          </a:p>
        </p:txBody>
      </p:sp>
      <p:pic>
        <p:nvPicPr>
          <p:cNvPr id="2064" name="Picture 16" descr="Julie K. Lundquist - Johns Hopkins ...">
            <a:extLst>
              <a:ext uri="{FF2B5EF4-FFF2-40B4-BE49-F238E27FC236}">
                <a16:creationId xmlns:a16="http://schemas.microsoft.com/office/drawing/2014/main" id="{2496D9AF-901A-70AB-A2E9-B2C7E2F5CF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5800" y="2441675"/>
            <a:ext cx="1795929" cy="179592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B381FF0-1138-18B8-6149-C32E365E4A28}"/>
              </a:ext>
            </a:extLst>
          </p:cNvPr>
          <p:cNvSpPr txBox="1"/>
          <p:nvPr/>
        </p:nvSpPr>
        <p:spPr>
          <a:xfrm>
            <a:off x="9598439" y="3591273"/>
            <a:ext cx="1408399" cy="646331"/>
          </a:xfrm>
          <a:prstGeom prst="rect">
            <a:avLst/>
          </a:prstGeom>
          <a:noFill/>
        </p:spPr>
        <p:txBody>
          <a:bodyPr wrap="none" rtlCol="0">
            <a:spAutoFit/>
          </a:bodyPr>
          <a:lstStyle/>
          <a:p>
            <a:r>
              <a:rPr lang="en-US">
                <a:solidFill>
                  <a:schemeClr val="bg1"/>
                </a:solidFill>
              </a:rPr>
              <a:t>ROSEI BDP:</a:t>
            </a:r>
          </a:p>
          <a:p>
            <a:r>
              <a:rPr lang="en-US">
                <a:solidFill>
                  <a:schemeClr val="bg1"/>
                </a:solidFill>
              </a:rPr>
              <a:t>Lundquist</a:t>
            </a:r>
          </a:p>
        </p:txBody>
      </p:sp>
      <p:sp>
        <p:nvSpPr>
          <p:cNvPr id="3" name="TextBox 2">
            <a:extLst>
              <a:ext uri="{FF2B5EF4-FFF2-40B4-BE49-F238E27FC236}">
                <a16:creationId xmlns:a16="http://schemas.microsoft.com/office/drawing/2014/main" id="{18488852-3896-1B6A-850B-22744AA0ECFB}"/>
              </a:ext>
            </a:extLst>
          </p:cNvPr>
          <p:cNvSpPr txBox="1"/>
          <p:nvPr/>
        </p:nvSpPr>
        <p:spPr>
          <a:xfrm>
            <a:off x="472966" y="4477407"/>
            <a:ext cx="3046349" cy="1477328"/>
          </a:xfrm>
          <a:prstGeom prst="rect">
            <a:avLst/>
          </a:prstGeom>
          <a:noFill/>
        </p:spPr>
        <p:txBody>
          <a:bodyPr wrap="square" rtlCol="0">
            <a:spAutoFit/>
          </a:bodyPr>
          <a:lstStyle/>
          <a:p>
            <a:r>
              <a:rPr lang="en-US" b="1"/>
              <a:t>Partnership</a:t>
            </a:r>
            <a:r>
              <a:rPr lang="en-US"/>
              <a:t> foci:</a:t>
            </a:r>
          </a:p>
          <a:p>
            <a:pPr marL="285750" indent="-285750">
              <a:buFont typeface="Arial" panose="020B0604020202020204" pitchFamily="34" charset="0"/>
              <a:buChar char="•"/>
            </a:pPr>
            <a:r>
              <a:rPr lang="en-US"/>
              <a:t>Sponsored funding proposals</a:t>
            </a:r>
          </a:p>
          <a:p>
            <a:pPr marL="285750" indent="-285750">
              <a:buFont typeface="Arial" panose="020B0604020202020204" pitchFamily="34" charset="0"/>
              <a:buChar char="•"/>
            </a:pPr>
            <a:r>
              <a:rPr lang="en-US"/>
              <a:t>Faculty joint-appts</a:t>
            </a:r>
          </a:p>
          <a:p>
            <a:pPr marL="285750" indent="-285750">
              <a:buFont typeface="Arial" panose="020B0604020202020204" pitchFamily="34" charset="0"/>
              <a:buChar char="•"/>
            </a:pPr>
            <a:r>
              <a:rPr lang="en-US"/>
              <a:t>Postdoc exchanges</a:t>
            </a:r>
          </a:p>
        </p:txBody>
      </p:sp>
    </p:spTree>
    <p:extLst>
      <p:ext uri="{BB962C8B-B14F-4D97-AF65-F5344CB8AC3E}">
        <p14:creationId xmlns:p14="http://schemas.microsoft.com/office/powerpoint/2010/main" val="2472700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29FA2-6D81-F819-57FE-81F1F0E29F0A}"/>
              </a:ext>
            </a:extLst>
          </p:cNvPr>
          <p:cNvSpPr>
            <a:spLocks noGrp="1"/>
          </p:cNvSpPr>
          <p:nvPr>
            <p:ph type="title"/>
          </p:nvPr>
        </p:nvSpPr>
        <p:spPr/>
        <p:txBody>
          <a:bodyPr/>
          <a:lstStyle/>
          <a:p>
            <a:r>
              <a:rPr lang="en-US"/>
              <a:t>Impact- Translation</a:t>
            </a:r>
          </a:p>
        </p:txBody>
      </p:sp>
      <p:pic>
        <p:nvPicPr>
          <p:cNvPr id="3074" name="Picture 2" descr="Johns Hopkins Technology Ventures - YouTube">
            <a:extLst>
              <a:ext uri="{FF2B5EF4-FFF2-40B4-BE49-F238E27FC236}">
                <a16:creationId xmlns:a16="http://schemas.microsoft.com/office/drawing/2014/main" id="{68639FE7-80A2-B01A-2F42-93CAF1FDB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890" y="708292"/>
            <a:ext cx="3023273" cy="30232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DAC Labs | LinkedIn">
            <a:extLst>
              <a:ext uri="{FF2B5EF4-FFF2-40B4-BE49-F238E27FC236}">
                <a16:creationId xmlns:a16="http://schemas.microsoft.com/office/drawing/2014/main" id="{95FD8D4F-5DC3-E836-1FE3-C72C357D3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53930"/>
            <a:ext cx="1828799" cy="18287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BE814A4-9585-F028-9BA5-3722AAB9DB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8918" y="1304366"/>
            <a:ext cx="1828799" cy="18287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up of a sign&#10;&#10;AI-generated content may be incorrect.">
            <a:extLst>
              <a:ext uri="{FF2B5EF4-FFF2-40B4-BE49-F238E27FC236}">
                <a16:creationId xmlns:a16="http://schemas.microsoft.com/office/drawing/2014/main" id="{D9CAC3E3-856F-C174-44B4-C6159E47CDAD}"/>
              </a:ext>
            </a:extLst>
          </p:cNvPr>
          <p:cNvPicPr>
            <a:picLocks noChangeAspect="1"/>
          </p:cNvPicPr>
          <p:nvPr/>
        </p:nvPicPr>
        <p:blipFill>
          <a:blip r:embed="rId5"/>
          <a:stretch>
            <a:fillRect/>
          </a:stretch>
        </p:blipFill>
        <p:spPr>
          <a:xfrm>
            <a:off x="5908928" y="3173634"/>
            <a:ext cx="4479979" cy="1102403"/>
          </a:xfrm>
          <a:prstGeom prst="rect">
            <a:avLst/>
          </a:prstGeom>
        </p:spPr>
      </p:pic>
      <p:pic>
        <p:nvPicPr>
          <p:cNvPr id="3080" name="Picture 8" descr="ETCH | Breakthrough Solutions for a ...">
            <a:extLst>
              <a:ext uri="{FF2B5EF4-FFF2-40B4-BE49-F238E27FC236}">
                <a16:creationId xmlns:a16="http://schemas.microsoft.com/office/drawing/2014/main" id="{F69B2814-FE5A-DC8C-98A1-524AE7F186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5753" y="4420344"/>
            <a:ext cx="1456021" cy="14560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2E8CC96-F685-FD21-89C5-294DE0B515E1}"/>
              </a:ext>
            </a:extLst>
          </p:cNvPr>
          <p:cNvPicPr>
            <a:picLocks noChangeAspect="1"/>
          </p:cNvPicPr>
          <p:nvPr/>
        </p:nvPicPr>
        <p:blipFill>
          <a:blip r:embed="rId7"/>
          <a:stretch>
            <a:fillRect/>
          </a:stretch>
        </p:blipFill>
        <p:spPr>
          <a:xfrm>
            <a:off x="8148917" y="4114541"/>
            <a:ext cx="1882847" cy="1882847"/>
          </a:xfrm>
          <a:prstGeom prst="rect">
            <a:avLst/>
          </a:prstGeom>
        </p:spPr>
      </p:pic>
      <p:pic>
        <p:nvPicPr>
          <p:cNvPr id="14" name="Picture 13" descr="A close-up of a number&#10;&#10;AI-generated content may be incorrect.">
            <a:extLst>
              <a:ext uri="{FF2B5EF4-FFF2-40B4-BE49-F238E27FC236}">
                <a16:creationId xmlns:a16="http://schemas.microsoft.com/office/drawing/2014/main" id="{8ADB34A4-690B-E2E4-8972-5CD9F13F8BB0}"/>
              </a:ext>
            </a:extLst>
          </p:cNvPr>
          <p:cNvPicPr>
            <a:picLocks noChangeAspect="1"/>
          </p:cNvPicPr>
          <p:nvPr/>
        </p:nvPicPr>
        <p:blipFill>
          <a:blip r:embed="rId8"/>
          <a:stretch>
            <a:fillRect/>
          </a:stretch>
        </p:blipFill>
        <p:spPr>
          <a:xfrm>
            <a:off x="120922" y="5110371"/>
            <a:ext cx="5857688" cy="1106616"/>
          </a:xfrm>
          <a:prstGeom prst="rect">
            <a:avLst/>
          </a:prstGeom>
        </p:spPr>
      </p:pic>
      <p:pic>
        <p:nvPicPr>
          <p:cNvPr id="3086" name="Picture 14" descr="yayuan liu from engineering.jhu.edu">
            <a:extLst>
              <a:ext uri="{FF2B5EF4-FFF2-40B4-BE49-F238E27FC236}">
                <a16:creationId xmlns:a16="http://schemas.microsoft.com/office/drawing/2014/main" id="{085D4D09-FEC0-4EA3-3E35-A0A93F3569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954" y="3710771"/>
            <a:ext cx="1617742" cy="161774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orey Oses - Johns Hopkins Whiting ...">
            <a:extLst>
              <a:ext uri="{FF2B5EF4-FFF2-40B4-BE49-F238E27FC236}">
                <a16:creationId xmlns:a16="http://schemas.microsoft.com/office/drawing/2014/main" id="{CB448E98-4EFD-5F29-1043-9A448677D7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0895" y="3724835"/>
            <a:ext cx="1617742" cy="16177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2475117-7D54-9257-5B2D-F0603D68067A}"/>
              </a:ext>
            </a:extLst>
          </p:cNvPr>
          <p:cNvSpPr txBox="1"/>
          <p:nvPr/>
        </p:nvSpPr>
        <p:spPr>
          <a:xfrm>
            <a:off x="8135916" y="2549845"/>
            <a:ext cx="1374735" cy="646331"/>
          </a:xfrm>
          <a:prstGeom prst="rect">
            <a:avLst/>
          </a:prstGeom>
          <a:noFill/>
        </p:spPr>
        <p:txBody>
          <a:bodyPr wrap="none" rtlCol="0">
            <a:spAutoFit/>
          </a:bodyPr>
          <a:lstStyle/>
          <a:p>
            <a:r>
              <a:rPr lang="en-US">
                <a:solidFill>
                  <a:schemeClr val="bg1"/>
                </a:solidFill>
              </a:rPr>
              <a:t>Core Faculty:</a:t>
            </a:r>
          </a:p>
          <a:p>
            <a:r>
              <a:rPr lang="en-US">
                <a:solidFill>
                  <a:schemeClr val="bg1"/>
                </a:solidFill>
              </a:rPr>
              <a:t>Wang</a:t>
            </a:r>
          </a:p>
        </p:txBody>
      </p:sp>
      <p:sp>
        <p:nvSpPr>
          <p:cNvPr id="19" name="TextBox 18">
            <a:extLst>
              <a:ext uri="{FF2B5EF4-FFF2-40B4-BE49-F238E27FC236}">
                <a16:creationId xmlns:a16="http://schemas.microsoft.com/office/drawing/2014/main" id="{B4E6DA78-A1F6-6614-AA34-294E3D8C5A96}"/>
              </a:ext>
            </a:extLst>
          </p:cNvPr>
          <p:cNvSpPr txBox="1"/>
          <p:nvPr/>
        </p:nvSpPr>
        <p:spPr>
          <a:xfrm>
            <a:off x="8149962" y="5339348"/>
            <a:ext cx="1374735" cy="646331"/>
          </a:xfrm>
          <a:prstGeom prst="rect">
            <a:avLst/>
          </a:prstGeom>
          <a:noFill/>
        </p:spPr>
        <p:txBody>
          <a:bodyPr wrap="none" rtlCol="0">
            <a:spAutoFit/>
          </a:bodyPr>
          <a:lstStyle/>
          <a:p>
            <a:r>
              <a:rPr lang="en-US">
                <a:solidFill>
                  <a:schemeClr val="bg1"/>
                </a:solidFill>
              </a:rPr>
              <a:t>Core Faculty:</a:t>
            </a:r>
          </a:p>
          <a:p>
            <a:r>
              <a:rPr lang="en-US" err="1">
                <a:solidFill>
                  <a:schemeClr val="bg1"/>
                </a:solidFill>
              </a:rPr>
              <a:t>Erlebacher</a:t>
            </a:r>
            <a:endParaRPr lang="en-US">
              <a:solidFill>
                <a:schemeClr val="bg1"/>
              </a:solidFill>
            </a:endParaRPr>
          </a:p>
        </p:txBody>
      </p:sp>
      <p:sp>
        <p:nvSpPr>
          <p:cNvPr id="20" name="TextBox 19">
            <a:extLst>
              <a:ext uri="{FF2B5EF4-FFF2-40B4-BE49-F238E27FC236}">
                <a16:creationId xmlns:a16="http://schemas.microsoft.com/office/drawing/2014/main" id="{147D34F1-A2E1-2646-4857-14283B8A2441}"/>
              </a:ext>
            </a:extLst>
          </p:cNvPr>
          <p:cNvSpPr txBox="1"/>
          <p:nvPr/>
        </p:nvSpPr>
        <p:spPr>
          <a:xfrm>
            <a:off x="526362" y="4732798"/>
            <a:ext cx="1374735" cy="646331"/>
          </a:xfrm>
          <a:prstGeom prst="rect">
            <a:avLst/>
          </a:prstGeom>
          <a:noFill/>
        </p:spPr>
        <p:txBody>
          <a:bodyPr wrap="none" rtlCol="0">
            <a:spAutoFit/>
          </a:bodyPr>
          <a:lstStyle/>
          <a:p>
            <a:r>
              <a:rPr lang="en-US">
                <a:solidFill>
                  <a:schemeClr val="bg1"/>
                </a:solidFill>
              </a:rPr>
              <a:t>Core Faculty:</a:t>
            </a:r>
          </a:p>
          <a:p>
            <a:r>
              <a:rPr lang="en-US">
                <a:solidFill>
                  <a:schemeClr val="bg1"/>
                </a:solidFill>
              </a:rPr>
              <a:t>Liu</a:t>
            </a:r>
          </a:p>
        </p:txBody>
      </p:sp>
      <p:sp>
        <p:nvSpPr>
          <p:cNvPr id="21" name="TextBox 20">
            <a:extLst>
              <a:ext uri="{FF2B5EF4-FFF2-40B4-BE49-F238E27FC236}">
                <a16:creationId xmlns:a16="http://schemas.microsoft.com/office/drawing/2014/main" id="{1CDF7A87-4AFC-3044-F395-EEF1E3D700AE}"/>
              </a:ext>
            </a:extLst>
          </p:cNvPr>
          <p:cNvSpPr txBox="1"/>
          <p:nvPr/>
        </p:nvSpPr>
        <p:spPr>
          <a:xfrm>
            <a:off x="2273716" y="4676958"/>
            <a:ext cx="1374735" cy="646331"/>
          </a:xfrm>
          <a:prstGeom prst="rect">
            <a:avLst/>
          </a:prstGeom>
          <a:noFill/>
        </p:spPr>
        <p:txBody>
          <a:bodyPr wrap="none" rtlCol="0">
            <a:spAutoFit/>
          </a:bodyPr>
          <a:lstStyle/>
          <a:p>
            <a:r>
              <a:rPr lang="en-US">
                <a:solidFill>
                  <a:schemeClr val="bg1"/>
                </a:solidFill>
              </a:rPr>
              <a:t>Core Faculty:</a:t>
            </a:r>
          </a:p>
          <a:p>
            <a:r>
              <a:rPr lang="en-US">
                <a:solidFill>
                  <a:schemeClr val="bg1"/>
                </a:solidFill>
              </a:rPr>
              <a:t>Oses</a:t>
            </a:r>
          </a:p>
        </p:txBody>
      </p:sp>
      <p:sp>
        <p:nvSpPr>
          <p:cNvPr id="24" name="TextBox 23">
            <a:extLst>
              <a:ext uri="{FF2B5EF4-FFF2-40B4-BE49-F238E27FC236}">
                <a16:creationId xmlns:a16="http://schemas.microsoft.com/office/drawing/2014/main" id="{80F76A93-ED4F-33CB-2B7C-826AB6481480}"/>
              </a:ext>
            </a:extLst>
          </p:cNvPr>
          <p:cNvSpPr txBox="1"/>
          <p:nvPr/>
        </p:nvSpPr>
        <p:spPr>
          <a:xfrm>
            <a:off x="68253" y="3253549"/>
            <a:ext cx="6633804" cy="677108"/>
          </a:xfrm>
          <a:prstGeom prst="rect">
            <a:avLst/>
          </a:prstGeom>
          <a:noFill/>
        </p:spPr>
        <p:txBody>
          <a:bodyPr wrap="square">
            <a:spAutoFit/>
          </a:bodyPr>
          <a:lstStyle/>
          <a:p>
            <a:r>
              <a:rPr lang="en-US" sz="2000"/>
              <a:t>Next Generation of ROSEI Researcher/Entrepreneurs</a:t>
            </a:r>
          </a:p>
          <a:p>
            <a:r>
              <a:rPr lang="en-US" sz="1800"/>
              <a:t> </a:t>
            </a:r>
            <a:endParaRPr lang="en-US"/>
          </a:p>
        </p:txBody>
      </p:sp>
    </p:spTree>
    <p:extLst>
      <p:ext uri="{BB962C8B-B14F-4D97-AF65-F5344CB8AC3E}">
        <p14:creationId xmlns:p14="http://schemas.microsoft.com/office/powerpoint/2010/main" val="3177310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E0E6A-EB77-1095-5953-B96940659194}"/>
              </a:ext>
            </a:extLst>
          </p:cNvPr>
          <p:cNvSpPr>
            <a:spLocks noGrp="1"/>
          </p:cNvSpPr>
          <p:nvPr>
            <p:ph type="title"/>
          </p:nvPr>
        </p:nvSpPr>
        <p:spPr/>
        <p:txBody>
          <a:bodyPr/>
          <a:lstStyle/>
          <a:p>
            <a:r>
              <a:rPr lang="en-US"/>
              <a:t>Wind</a:t>
            </a:r>
          </a:p>
        </p:txBody>
      </p:sp>
      <p:pic>
        <p:nvPicPr>
          <p:cNvPr id="4" name="Picture 6">
            <a:extLst>
              <a:ext uri="{FF2B5EF4-FFF2-40B4-BE49-F238E27FC236}">
                <a16:creationId xmlns:a16="http://schemas.microsoft.com/office/drawing/2014/main" id="{98C1EF2E-B4AA-0CAD-96FB-F31957F692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508" y="-3176"/>
            <a:ext cx="8936492" cy="59576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A3936BA-00CD-C89B-41EC-52E229803340}"/>
              </a:ext>
            </a:extLst>
          </p:cNvPr>
          <p:cNvSpPr txBox="1"/>
          <p:nvPr/>
        </p:nvSpPr>
        <p:spPr>
          <a:xfrm>
            <a:off x="3464996" y="261257"/>
            <a:ext cx="3629391" cy="2585323"/>
          </a:xfrm>
          <a:prstGeom prst="rect">
            <a:avLst/>
          </a:prstGeom>
          <a:noFill/>
        </p:spPr>
        <p:txBody>
          <a:bodyPr wrap="none" rtlCol="0">
            <a:spAutoFit/>
          </a:bodyPr>
          <a:lstStyle/>
          <a:p>
            <a:r>
              <a:rPr lang="en-US">
                <a:solidFill>
                  <a:schemeClr val="bg1"/>
                </a:solidFill>
                <a:latin typeface="Garamond" panose="02020404030301010803" pitchFamily="18" charset="0"/>
              </a:rPr>
              <a:t>Atmospheric science, fluids, electrical</a:t>
            </a:r>
          </a:p>
          <a:p>
            <a:r>
              <a:rPr lang="en-US">
                <a:solidFill>
                  <a:schemeClr val="bg1"/>
                </a:solidFill>
                <a:latin typeface="Garamond" panose="02020404030301010803" pitchFamily="18" charset="0"/>
              </a:rPr>
              <a:t>mechanical, and civil engineering for</a:t>
            </a:r>
          </a:p>
          <a:p>
            <a:r>
              <a:rPr lang="en-US">
                <a:solidFill>
                  <a:schemeClr val="bg1"/>
                </a:solidFill>
                <a:latin typeface="Garamond" panose="02020404030301010803" pitchFamily="18" charset="0"/>
              </a:rPr>
              <a:t>efficient, scaled, reliable, renewable</a:t>
            </a:r>
          </a:p>
          <a:p>
            <a:r>
              <a:rPr lang="en-US">
                <a:solidFill>
                  <a:schemeClr val="bg1"/>
                </a:solidFill>
                <a:latin typeface="Garamond" panose="02020404030301010803" pitchFamily="18" charset="0"/>
              </a:rPr>
              <a:t>power</a:t>
            </a:r>
          </a:p>
          <a:p>
            <a:endParaRPr lang="en-US">
              <a:solidFill>
                <a:schemeClr val="bg1"/>
              </a:solidFill>
              <a:latin typeface="Garamond" panose="02020404030301010803" pitchFamily="18" charset="0"/>
            </a:endParaRPr>
          </a:p>
          <a:p>
            <a:r>
              <a:rPr lang="en-US">
                <a:solidFill>
                  <a:schemeClr val="bg1"/>
                </a:solidFill>
                <a:latin typeface="Garamond" panose="02020404030301010803" pitchFamily="18" charset="0"/>
              </a:rPr>
              <a:t>ROSEI researchers work with national</a:t>
            </a:r>
          </a:p>
          <a:p>
            <a:r>
              <a:rPr lang="en-US">
                <a:solidFill>
                  <a:schemeClr val="bg1"/>
                </a:solidFill>
                <a:latin typeface="Garamond" panose="02020404030301010803" pitchFamily="18" charset="0"/>
              </a:rPr>
              <a:t>labs and major OEMs to advance</a:t>
            </a:r>
          </a:p>
          <a:p>
            <a:r>
              <a:rPr lang="en-US">
                <a:solidFill>
                  <a:schemeClr val="bg1"/>
                </a:solidFill>
                <a:latin typeface="Garamond" panose="02020404030301010803" pitchFamily="18" charset="0"/>
              </a:rPr>
              <a:t>controls, towers and solutions that</a:t>
            </a:r>
          </a:p>
          <a:p>
            <a:r>
              <a:rPr lang="en-US">
                <a:solidFill>
                  <a:schemeClr val="bg1"/>
                </a:solidFill>
                <a:latin typeface="Garamond" panose="02020404030301010803" pitchFamily="18" charset="0"/>
              </a:rPr>
              <a:t>scale today for global needs</a:t>
            </a:r>
          </a:p>
        </p:txBody>
      </p:sp>
      <p:pic>
        <p:nvPicPr>
          <p:cNvPr id="3074" name="Picture 2" descr="Pacific Northwest National Laboratory | RaDIATE Collaboration">
            <a:extLst>
              <a:ext uri="{FF2B5EF4-FFF2-40B4-BE49-F238E27FC236}">
                <a16:creationId xmlns:a16="http://schemas.microsoft.com/office/drawing/2014/main" id="{3503F6F7-2B08-FD09-087D-2C8594F76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 y="4233487"/>
            <a:ext cx="1847850" cy="10985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116389A-4A95-89D4-BC10-A445BA550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 y="5307730"/>
            <a:ext cx="1847850" cy="5326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eystone">
            <a:extLst>
              <a:ext uri="{FF2B5EF4-FFF2-40B4-BE49-F238E27FC236}">
                <a16:creationId xmlns:a16="http://schemas.microsoft.com/office/drawing/2014/main" id="{52BF9163-9D22-40F8-D1A1-0A3E4F5F3E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544" y="3031152"/>
            <a:ext cx="2465784" cy="6061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ES-JHU-windfarm.jpg">
            <a:extLst>
              <a:ext uri="{FF2B5EF4-FFF2-40B4-BE49-F238E27FC236}">
                <a16:creationId xmlns:a16="http://schemas.microsoft.com/office/drawing/2014/main" id="{CF4352FB-0988-A989-6E79-03D799A6BF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418" y="1145384"/>
            <a:ext cx="2568036" cy="1674806"/>
          </a:xfrm>
          <a:prstGeom prst="rect">
            <a:avLst/>
          </a:prstGeom>
        </p:spPr>
      </p:pic>
      <p:pic>
        <p:nvPicPr>
          <p:cNvPr id="3080" name="Picture 8" descr="GE Vernova Logo, symbol, meaning, history, PNG, brand">
            <a:extLst>
              <a:ext uri="{FF2B5EF4-FFF2-40B4-BE49-F238E27FC236}">
                <a16:creationId xmlns:a16="http://schemas.microsoft.com/office/drawing/2014/main" id="{71A712DC-FDCD-3614-A75A-E2FF858D754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185" b="27615"/>
          <a:stretch/>
        </p:blipFill>
        <p:spPr bwMode="auto">
          <a:xfrm>
            <a:off x="228075" y="3665997"/>
            <a:ext cx="2796721" cy="7436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A43D611-65A5-0E34-4A05-6DA6E871D032}"/>
              </a:ext>
            </a:extLst>
          </p:cNvPr>
          <p:cNvSpPr txBox="1"/>
          <p:nvPr/>
        </p:nvSpPr>
        <p:spPr>
          <a:xfrm>
            <a:off x="297146" y="1134498"/>
            <a:ext cx="2239524" cy="307777"/>
          </a:xfrm>
          <a:prstGeom prst="rect">
            <a:avLst/>
          </a:prstGeom>
          <a:noFill/>
        </p:spPr>
        <p:txBody>
          <a:bodyPr wrap="none" rtlCol="0">
            <a:spAutoFit/>
          </a:bodyPr>
          <a:lstStyle/>
          <a:p>
            <a:r>
              <a:rPr lang="en-US" sz="1400">
                <a:solidFill>
                  <a:schemeClr val="bg1"/>
                </a:solidFill>
                <a:latin typeface="Garamond" panose="02020404030301010803" pitchFamily="18" charset="0"/>
              </a:rPr>
              <a:t>ROSEI wind farm simulation</a:t>
            </a:r>
          </a:p>
        </p:txBody>
      </p:sp>
    </p:spTree>
    <p:extLst>
      <p:ext uri="{BB962C8B-B14F-4D97-AF65-F5344CB8AC3E}">
        <p14:creationId xmlns:p14="http://schemas.microsoft.com/office/powerpoint/2010/main" val="1543270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CE446-5370-81F0-B8BB-A32B6A9CEA25}"/>
            </a:ext>
          </a:extLst>
        </p:cNvPr>
        <p:cNvGrpSpPr/>
        <p:nvPr/>
      </p:nvGrpSpPr>
      <p:grpSpPr>
        <a:xfrm>
          <a:off x="0" y="0"/>
          <a:ext cx="0" cy="0"/>
          <a:chOff x="0" y="0"/>
          <a:chExt cx="0" cy="0"/>
        </a:xfrm>
      </p:grpSpPr>
      <p:pic>
        <p:nvPicPr>
          <p:cNvPr id="11" name="Picture 8">
            <a:extLst>
              <a:ext uri="{FF2B5EF4-FFF2-40B4-BE49-F238E27FC236}">
                <a16:creationId xmlns:a16="http://schemas.microsoft.com/office/drawing/2014/main" id="{DC10F9AF-9BEC-FEAA-E48B-019DBF48D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22" b="1181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845566F-E8C5-C656-0BA7-C7FC4BF1BF8E}"/>
              </a:ext>
            </a:extLst>
          </p:cNvPr>
          <p:cNvPicPr>
            <a:picLocks noChangeAspect="1"/>
          </p:cNvPicPr>
          <p:nvPr/>
        </p:nvPicPr>
        <p:blipFill>
          <a:blip r:embed="rId3"/>
          <a:stretch>
            <a:fillRect/>
          </a:stretch>
        </p:blipFill>
        <p:spPr>
          <a:xfrm>
            <a:off x="706929" y="92933"/>
            <a:ext cx="10778141" cy="1760660"/>
          </a:xfrm>
          <a:prstGeom prst="rect">
            <a:avLst/>
          </a:prstGeom>
        </p:spPr>
      </p:pic>
      <p:sp>
        <p:nvSpPr>
          <p:cNvPr id="6" name="TextBox 5">
            <a:extLst>
              <a:ext uri="{FF2B5EF4-FFF2-40B4-BE49-F238E27FC236}">
                <a16:creationId xmlns:a16="http://schemas.microsoft.com/office/drawing/2014/main" id="{94E14171-BC51-0723-138C-9D0521AAFA00}"/>
              </a:ext>
            </a:extLst>
          </p:cNvPr>
          <p:cNvSpPr txBox="1"/>
          <p:nvPr/>
        </p:nvSpPr>
        <p:spPr>
          <a:xfrm>
            <a:off x="4858374" y="2930984"/>
            <a:ext cx="2159887" cy="553998"/>
          </a:xfrm>
          <a:prstGeom prst="rect">
            <a:avLst/>
          </a:prstGeom>
          <a:noFill/>
        </p:spPr>
        <p:txBody>
          <a:bodyPr wrap="none" rtlCol="0">
            <a:spAutoFit/>
          </a:bodyPr>
          <a:lstStyle/>
          <a:p>
            <a:pPr algn="ctr"/>
            <a:r>
              <a:rPr lang="en-US" b="1" dirty="0"/>
              <a:t>Prof. Sanjay Arwade</a:t>
            </a:r>
          </a:p>
          <a:p>
            <a:pPr algn="ctr"/>
            <a:r>
              <a:rPr lang="en-US" sz="1200" dirty="0"/>
              <a:t>ARROW Director</a:t>
            </a:r>
          </a:p>
        </p:txBody>
      </p:sp>
      <p:grpSp>
        <p:nvGrpSpPr>
          <p:cNvPr id="9" name="Group 8">
            <a:extLst>
              <a:ext uri="{FF2B5EF4-FFF2-40B4-BE49-F238E27FC236}">
                <a16:creationId xmlns:a16="http://schemas.microsoft.com/office/drawing/2014/main" id="{9D4A4EC1-19CF-C336-F475-FE2E2F7A9170}"/>
              </a:ext>
            </a:extLst>
          </p:cNvPr>
          <p:cNvGrpSpPr/>
          <p:nvPr/>
        </p:nvGrpSpPr>
        <p:grpSpPr>
          <a:xfrm>
            <a:off x="4697484" y="2187888"/>
            <a:ext cx="2425588" cy="685800"/>
            <a:chOff x="5179310" y="4785924"/>
            <a:chExt cx="2425588" cy="685800"/>
          </a:xfrm>
        </p:grpSpPr>
        <p:pic>
          <p:nvPicPr>
            <p:cNvPr id="8" name="Picture 7" descr="University of Massachusetts Amherst">
              <a:extLst>
                <a:ext uri="{FF2B5EF4-FFF2-40B4-BE49-F238E27FC236}">
                  <a16:creationId xmlns:a16="http://schemas.microsoft.com/office/drawing/2014/main" id="{856F7DC0-7382-792B-DBD8-392EAA46A13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00" t="15994" r="9563" b="17028"/>
            <a:stretch/>
          </p:blipFill>
          <p:spPr>
            <a:xfrm>
              <a:off x="5890059" y="4785924"/>
              <a:ext cx="1714839" cy="685800"/>
            </a:xfrm>
            <a:prstGeom prst="rect">
              <a:avLst/>
            </a:prstGeom>
          </p:spPr>
        </p:pic>
        <p:pic>
          <p:nvPicPr>
            <p:cNvPr id="1038" name="Picture 14" descr="New University Seal and Brand Mark Unveiled by UMass Amherst ...">
              <a:extLst>
                <a:ext uri="{FF2B5EF4-FFF2-40B4-BE49-F238E27FC236}">
                  <a16:creationId xmlns:a16="http://schemas.microsoft.com/office/drawing/2014/main" id="{CD48CB5B-ED9C-406E-DB3D-65544B6A66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9310" y="4785924"/>
              <a:ext cx="685800" cy="6858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a:extLst>
              <a:ext uri="{FF2B5EF4-FFF2-40B4-BE49-F238E27FC236}">
                <a16:creationId xmlns:a16="http://schemas.microsoft.com/office/drawing/2014/main" id="{E5DA10A0-392F-C640-24B0-4D57E37742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7484" y="6067845"/>
            <a:ext cx="2736075"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68A002B-20B3-B1F7-6285-8A1A3DDDFC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6052" y="6067845"/>
            <a:ext cx="2267109" cy="685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7C1486-1A37-A5D9-7C95-459135425D50}"/>
              </a:ext>
            </a:extLst>
          </p:cNvPr>
          <p:cNvSpPr txBox="1"/>
          <p:nvPr/>
        </p:nvSpPr>
        <p:spPr>
          <a:xfrm>
            <a:off x="157020" y="6169891"/>
            <a:ext cx="4229043" cy="523220"/>
          </a:xfrm>
          <a:prstGeom prst="rect">
            <a:avLst/>
          </a:prstGeom>
          <a:noFill/>
        </p:spPr>
        <p:txBody>
          <a:bodyPr wrap="none" rtlCol="0">
            <a:spAutoFit/>
          </a:bodyPr>
          <a:lstStyle/>
          <a:p>
            <a:r>
              <a:rPr lang="en-US" sz="2800" i="1" dirty="0">
                <a:solidFill>
                  <a:schemeClr val="bg1"/>
                </a:solidFill>
              </a:rPr>
              <a:t>Empower, Engage, Innovate</a:t>
            </a:r>
          </a:p>
        </p:txBody>
      </p:sp>
      <p:sp>
        <p:nvSpPr>
          <p:cNvPr id="10" name="TextBox 9">
            <a:extLst>
              <a:ext uri="{FF2B5EF4-FFF2-40B4-BE49-F238E27FC236}">
                <a16:creationId xmlns:a16="http://schemas.microsoft.com/office/drawing/2014/main" id="{AFBB584F-3619-1194-5B1D-A79538B6E222}"/>
              </a:ext>
            </a:extLst>
          </p:cNvPr>
          <p:cNvSpPr txBox="1"/>
          <p:nvPr/>
        </p:nvSpPr>
        <p:spPr>
          <a:xfrm>
            <a:off x="1338536" y="5601409"/>
            <a:ext cx="9453969" cy="369332"/>
          </a:xfrm>
          <a:prstGeom prst="rect">
            <a:avLst/>
          </a:prstGeom>
          <a:noFill/>
        </p:spPr>
        <p:txBody>
          <a:bodyPr wrap="square" rtlCol="0">
            <a:spAutoFit/>
          </a:bodyPr>
          <a:lstStyle/>
          <a:p>
            <a:pPr algn="ctr"/>
            <a:r>
              <a:rPr lang="en-US" dirty="0">
                <a:solidFill>
                  <a:schemeClr val="bg1"/>
                </a:solidFill>
              </a:rPr>
              <a:t>Selected and under contracting negotiation - 25 February 2024 update</a:t>
            </a:r>
          </a:p>
        </p:txBody>
      </p:sp>
      <p:grpSp>
        <p:nvGrpSpPr>
          <p:cNvPr id="16" name="Group 15">
            <a:extLst>
              <a:ext uri="{FF2B5EF4-FFF2-40B4-BE49-F238E27FC236}">
                <a16:creationId xmlns:a16="http://schemas.microsoft.com/office/drawing/2014/main" id="{70985A91-FAD5-32CA-00F6-716C70CC5222}"/>
              </a:ext>
            </a:extLst>
          </p:cNvPr>
          <p:cNvGrpSpPr/>
          <p:nvPr/>
        </p:nvGrpSpPr>
        <p:grpSpPr>
          <a:xfrm>
            <a:off x="10131606" y="6067845"/>
            <a:ext cx="1932060" cy="712657"/>
            <a:chOff x="10131606" y="6067845"/>
            <a:chExt cx="1932060" cy="712657"/>
          </a:xfrm>
        </p:grpSpPr>
        <p:pic>
          <p:nvPicPr>
            <p:cNvPr id="1030" name="Picture 6">
              <a:extLst>
                <a:ext uri="{FF2B5EF4-FFF2-40B4-BE49-F238E27FC236}">
                  <a16:creationId xmlns:a16="http://schemas.microsoft.com/office/drawing/2014/main" id="{1DA0EBD7-46FF-521E-200A-13C1A5B37F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813" r="60066" b="1564"/>
            <a:stretch/>
          </p:blipFill>
          <p:spPr bwMode="auto">
            <a:xfrm>
              <a:off x="10131606" y="6067845"/>
              <a:ext cx="761819" cy="685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4B80646-D269-65F6-B2E0-B760075C594C}"/>
                </a:ext>
              </a:extLst>
            </p:cNvPr>
            <p:cNvSpPr txBox="1"/>
            <p:nvPr/>
          </p:nvSpPr>
          <p:spPr>
            <a:xfrm>
              <a:off x="10827430" y="6086379"/>
              <a:ext cx="1236236" cy="369332"/>
            </a:xfrm>
            <a:prstGeom prst="rect">
              <a:avLst/>
            </a:prstGeom>
            <a:noFill/>
          </p:spPr>
          <p:txBody>
            <a:bodyPr wrap="none" rtlCol="0">
              <a:spAutoFit/>
            </a:bodyPr>
            <a:lstStyle/>
            <a:p>
              <a:r>
                <a:rPr lang="en-US" spc="100" dirty="0">
                  <a:latin typeface="Arial" panose="020B0604020202020204" pitchFamily="34" charset="0"/>
                  <a:cs typeface="Arial" panose="020B0604020202020204" pitchFamily="34" charset="0"/>
                </a:rPr>
                <a:t>Maryland</a:t>
              </a:r>
            </a:p>
          </p:txBody>
        </p:sp>
        <p:sp>
          <p:nvSpPr>
            <p:cNvPr id="15" name="TextBox 14">
              <a:extLst>
                <a:ext uri="{FF2B5EF4-FFF2-40B4-BE49-F238E27FC236}">
                  <a16:creationId xmlns:a16="http://schemas.microsoft.com/office/drawing/2014/main" id="{B7675DCE-54FC-1130-4631-04110474A51C}"/>
                </a:ext>
              </a:extLst>
            </p:cNvPr>
            <p:cNvSpPr txBox="1"/>
            <p:nvPr/>
          </p:nvSpPr>
          <p:spPr>
            <a:xfrm>
              <a:off x="10842625" y="6349615"/>
              <a:ext cx="1079142" cy="430887"/>
            </a:xfrm>
            <a:prstGeom prst="rect">
              <a:avLst/>
            </a:prstGeom>
            <a:noFill/>
          </p:spPr>
          <p:txBody>
            <a:bodyPr wrap="none" rtlCol="0">
              <a:spAutoFit/>
            </a:bodyPr>
            <a:lstStyle/>
            <a:p>
              <a:r>
                <a:rPr lang="en-US" sz="1050" dirty="0">
                  <a:solidFill>
                    <a:schemeClr val="accent5">
                      <a:lumMod val="75000"/>
                    </a:schemeClr>
                  </a:solidFill>
                  <a:latin typeface="Arial" panose="020B0604020202020204" pitchFamily="34" charset="0"/>
                  <a:cs typeface="Arial" panose="020B0604020202020204" pitchFamily="34" charset="0"/>
                </a:rPr>
                <a:t>Energy</a:t>
              </a:r>
            </a:p>
            <a:p>
              <a:r>
                <a:rPr lang="en-US" sz="1050" dirty="0">
                  <a:solidFill>
                    <a:schemeClr val="accent5">
                      <a:lumMod val="75000"/>
                    </a:schemeClr>
                  </a:solidFill>
                  <a:latin typeface="Arial" panose="020B0604020202020204" pitchFamily="34" charset="0"/>
                  <a:cs typeface="Arial" panose="020B0604020202020204" pitchFamily="34" charset="0"/>
                </a:rPr>
                <a:t>Administration</a:t>
              </a:r>
            </a:p>
          </p:txBody>
        </p:sp>
      </p:grpSp>
    </p:spTree>
    <p:extLst>
      <p:ext uri="{BB962C8B-B14F-4D97-AF65-F5344CB8AC3E}">
        <p14:creationId xmlns:p14="http://schemas.microsoft.com/office/powerpoint/2010/main" val="3181747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C9696-2B8E-F603-D396-414DD7253D49}"/>
              </a:ext>
            </a:extLst>
          </p:cNvPr>
          <p:cNvSpPr>
            <a:spLocks noGrp="1"/>
          </p:cNvSpPr>
          <p:nvPr>
            <p:ph type="title"/>
          </p:nvPr>
        </p:nvSpPr>
        <p:spPr/>
        <p:txBody>
          <a:bodyPr/>
          <a:lstStyle/>
          <a:p>
            <a:r>
              <a:rPr lang="en-US"/>
              <a:t>Grid</a:t>
            </a:r>
          </a:p>
        </p:txBody>
      </p:sp>
      <p:pic>
        <p:nvPicPr>
          <p:cNvPr id="4" name="Picture 8">
            <a:extLst>
              <a:ext uri="{FF2B5EF4-FFF2-40B4-BE49-F238E27FC236}">
                <a16:creationId xmlns:a16="http://schemas.microsoft.com/office/drawing/2014/main" id="{EB204DB2-8ABF-F4F7-F4E5-59BE4A704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508" y="-3176"/>
            <a:ext cx="8936492" cy="59576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B6A935C-3BF0-3F06-9227-3B4B42AA730F}"/>
              </a:ext>
            </a:extLst>
          </p:cNvPr>
          <p:cNvSpPr txBox="1"/>
          <p:nvPr/>
        </p:nvSpPr>
        <p:spPr>
          <a:xfrm>
            <a:off x="7195457" y="97972"/>
            <a:ext cx="4862816" cy="2862322"/>
          </a:xfrm>
          <a:prstGeom prst="rect">
            <a:avLst/>
          </a:prstGeom>
          <a:noFill/>
        </p:spPr>
        <p:txBody>
          <a:bodyPr wrap="square" rtlCol="0">
            <a:spAutoFit/>
          </a:bodyPr>
          <a:lstStyle/>
          <a:p>
            <a:pPr algn="r"/>
            <a:r>
              <a:rPr lang="en-US">
                <a:solidFill>
                  <a:schemeClr val="bg1"/>
                </a:solidFill>
                <a:latin typeface="Garamond" panose="02020404030301010803" pitchFamily="18" charset="0"/>
              </a:rPr>
              <a:t>Power engineers, systems engineers, economists</a:t>
            </a:r>
          </a:p>
          <a:p>
            <a:pPr algn="r"/>
            <a:r>
              <a:rPr lang="en-US">
                <a:solidFill>
                  <a:schemeClr val="bg1"/>
                </a:solidFill>
                <a:latin typeface="Garamond" panose="02020404030301010803" pitchFamily="18" charset="0"/>
              </a:rPr>
              <a:t> and policymakers working towards full </a:t>
            </a:r>
          </a:p>
          <a:p>
            <a:pPr algn="r"/>
            <a:r>
              <a:rPr lang="en-US">
                <a:solidFill>
                  <a:schemeClr val="bg1"/>
                </a:solidFill>
                <a:latin typeface="Garamond" panose="02020404030301010803" pitchFamily="18" charset="0"/>
              </a:rPr>
              <a:t>electrification with renewable power and a transformed grid</a:t>
            </a:r>
          </a:p>
          <a:p>
            <a:pPr algn="r"/>
            <a:endParaRPr lang="en-US">
              <a:solidFill>
                <a:schemeClr val="bg1"/>
              </a:solidFill>
              <a:latin typeface="Garamond" panose="02020404030301010803" pitchFamily="18" charset="0"/>
            </a:endParaRPr>
          </a:p>
          <a:p>
            <a:pPr algn="r"/>
            <a:r>
              <a:rPr lang="en-US">
                <a:solidFill>
                  <a:schemeClr val="bg1"/>
                </a:solidFill>
                <a:latin typeface="Garamond" panose="02020404030301010803" pitchFamily="18" charset="0"/>
              </a:rPr>
              <a:t>ROSEI researchers established an NSF global climate change center and partner with ISOs to supply engineering and market solutions for a massively scaled up and dynamic power grid to deliver reliable power in an equitable fashion</a:t>
            </a:r>
          </a:p>
        </p:txBody>
      </p:sp>
      <p:pic>
        <p:nvPicPr>
          <p:cNvPr id="7" name="Picture 6">
            <a:extLst>
              <a:ext uri="{FF2B5EF4-FFF2-40B4-BE49-F238E27FC236}">
                <a16:creationId xmlns:a16="http://schemas.microsoft.com/office/drawing/2014/main" id="{61D22BF5-DFDA-96EB-663F-00136B34E98F}"/>
              </a:ext>
            </a:extLst>
          </p:cNvPr>
          <p:cNvPicPr>
            <a:picLocks noChangeAspect="1"/>
          </p:cNvPicPr>
          <p:nvPr/>
        </p:nvPicPr>
        <p:blipFill>
          <a:blip r:embed="rId3"/>
          <a:stretch>
            <a:fillRect/>
          </a:stretch>
        </p:blipFill>
        <p:spPr>
          <a:xfrm>
            <a:off x="397207" y="1253294"/>
            <a:ext cx="2391346" cy="1409094"/>
          </a:xfrm>
          <a:prstGeom prst="rect">
            <a:avLst/>
          </a:prstGeom>
        </p:spPr>
      </p:pic>
      <p:sp>
        <p:nvSpPr>
          <p:cNvPr id="8" name="TextBox 7">
            <a:extLst>
              <a:ext uri="{FF2B5EF4-FFF2-40B4-BE49-F238E27FC236}">
                <a16:creationId xmlns:a16="http://schemas.microsoft.com/office/drawing/2014/main" id="{6F70FA07-CA02-977E-A495-397380A614B7}"/>
              </a:ext>
            </a:extLst>
          </p:cNvPr>
          <p:cNvSpPr txBox="1"/>
          <p:nvPr/>
        </p:nvSpPr>
        <p:spPr>
          <a:xfrm>
            <a:off x="597372" y="2080761"/>
            <a:ext cx="2056332" cy="523220"/>
          </a:xfrm>
          <a:prstGeom prst="rect">
            <a:avLst/>
          </a:prstGeom>
          <a:noFill/>
        </p:spPr>
        <p:txBody>
          <a:bodyPr wrap="none" rtlCol="0">
            <a:spAutoFit/>
          </a:bodyPr>
          <a:lstStyle/>
          <a:p>
            <a:r>
              <a:rPr lang="en-US" sz="1400" b="0" i="0" u="none" strike="noStrike">
                <a:solidFill>
                  <a:schemeClr val="bg1"/>
                </a:solidFill>
                <a:effectLst/>
                <a:latin typeface="+mj-lt"/>
              </a:rPr>
              <a:t>Electric Power Innovation </a:t>
            </a:r>
          </a:p>
          <a:p>
            <a:r>
              <a:rPr lang="en-US" sz="1400" b="0" i="0" u="none" strike="noStrike">
                <a:solidFill>
                  <a:schemeClr val="bg1"/>
                </a:solidFill>
                <a:effectLst/>
                <a:latin typeface="+mj-lt"/>
              </a:rPr>
              <a:t>for a Carbon-free Society</a:t>
            </a:r>
            <a:endParaRPr lang="en-US" sz="1400">
              <a:solidFill>
                <a:schemeClr val="bg1"/>
              </a:solidFill>
              <a:latin typeface="+mj-lt"/>
            </a:endParaRPr>
          </a:p>
        </p:txBody>
      </p:sp>
      <p:cxnSp>
        <p:nvCxnSpPr>
          <p:cNvPr id="10" name="Straight Connector 9">
            <a:extLst>
              <a:ext uri="{FF2B5EF4-FFF2-40B4-BE49-F238E27FC236}">
                <a16:creationId xmlns:a16="http://schemas.microsoft.com/office/drawing/2014/main" id="{C65688DB-D3C7-CFE7-A56C-7A887CE9F85D}"/>
              </a:ext>
            </a:extLst>
          </p:cNvPr>
          <p:cNvCxnSpPr/>
          <p:nvPr/>
        </p:nvCxnSpPr>
        <p:spPr>
          <a:xfrm>
            <a:off x="672367" y="2102533"/>
            <a:ext cx="192811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098" name="Picture 2">
            <a:extLst>
              <a:ext uri="{FF2B5EF4-FFF2-40B4-BE49-F238E27FC236}">
                <a16:creationId xmlns:a16="http://schemas.microsoft.com/office/drawing/2014/main" id="{7A11FC49-D777-46D9-9680-6D35CEB59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549" y="2975654"/>
            <a:ext cx="2069932" cy="10280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D3B1BD7-9ED2-533E-93ED-EFD2E9F9C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528" y="4161486"/>
            <a:ext cx="1243343" cy="135723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6E1AC5B5-A657-8BFD-D0A5-DA5177D79D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104" y="4452598"/>
            <a:ext cx="1282887" cy="10280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BC88975-B42A-53E8-15B7-B7EF2EA2B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397" y="1290640"/>
            <a:ext cx="376388" cy="376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836CBF-3102-AFA6-849A-BE4F451A8853}"/>
              </a:ext>
            </a:extLst>
          </p:cNvPr>
          <p:cNvSpPr txBox="1"/>
          <p:nvPr/>
        </p:nvSpPr>
        <p:spPr>
          <a:xfrm>
            <a:off x="785367" y="1328223"/>
            <a:ext cx="1997663" cy="338554"/>
          </a:xfrm>
          <a:prstGeom prst="rect">
            <a:avLst/>
          </a:prstGeom>
          <a:noFill/>
        </p:spPr>
        <p:txBody>
          <a:bodyPr wrap="none" rtlCol="0">
            <a:spAutoFit/>
          </a:bodyPr>
          <a:lstStyle/>
          <a:p>
            <a:r>
              <a:rPr lang="en-US" sz="1600" b="1">
                <a:solidFill>
                  <a:schemeClr val="bg1"/>
                </a:solidFill>
                <a:latin typeface="Arial" panose="020B0604020202020204" pitchFamily="34" charset="0"/>
                <a:cs typeface="Arial" panose="020B0604020202020204" pitchFamily="34" charset="0"/>
              </a:rPr>
              <a:t>NSF Global Center</a:t>
            </a:r>
          </a:p>
        </p:txBody>
      </p:sp>
    </p:spTree>
    <p:extLst>
      <p:ext uri="{BB962C8B-B14F-4D97-AF65-F5344CB8AC3E}">
        <p14:creationId xmlns:p14="http://schemas.microsoft.com/office/powerpoint/2010/main" val="1305080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2C188-42C6-3DFA-D728-E2AFDD977AF9}"/>
              </a:ext>
            </a:extLst>
          </p:cNvPr>
          <p:cNvPicPr>
            <a:picLocks noChangeAspect="1"/>
          </p:cNvPicPr>
          <p:nvPr/>
        </p:nvPicPr>
        <p:blipFill>
          <a:blip r:embed="rId2"/>
          <a:stretch>
            <a:fillRect/>
          </a:stretch>
        </p:blipFill>
        <p:spPr>
          <a:xfrm>
            <a:off x="8077100" y="655"/>
            <a:ext cx="4064000" cy="914400"/>
          </a:xfrm>
          <a:prstGeom prst="rect">
            <a:avLst/>
          </a:prstGeom>
        </p:spPr>
      </p:pic>
      <p:sp>
        <p:nvSpPr>
          <p:cNvPr id="6" name="Title 1">
            <a:extLst>
              <a:ext uri="{FF2B5EF4-FFF2-40B4-BE49-F238E27FC236}">
                <a16:creationId xmlns:a16="http://schemas.microsoft.com/office/drawing/2014/main" id="{B58F4047-C115-B478-960F-37927D882E96}"/>
              </a:ext>
            </a:extLst>
          </p:cNvPr>
          <p:cNvSpPr txBox="1">
            <a:spLocks/>
          </p:cNvSpPr>
          <p:nvPr/>
        </p:nvSpPr>
        <p:spPr>
          <a:xfrm>
            <a:off x="444137" y="404949"/>
            <a:ext cx="10909663" cy="12857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defTabSz="528065"/>
            <a:r>
              <a:rPr lang="en-US" sz="3000" b="1" dirty="0">
                <a:solidFill>
                  <a:srgbClr val="0044A3"/>
                </a:solidFill>
                <a:latin typeface="Calibri" panose="020F0502020204030204" pitchFamily="34" charset="0"/>
                <a:ea typeface="Helvetica Neue" panose="02000503000000020004" pitchFamily="2" charset="0"/>
                <a:cs typeface="Calibri" panose="020F0502020204030204" pitchFamily="34" charset="0"/>
              </a:rPr>
              <a:t>EPICS @ Hopkins</a:t>
            </a:r>
          </a:p>
        </p:txBody>
      </p:sp>
      <p:pic>
        <p:nvPicPr>
          <p:cNvPr id="4" name="Picture 3">
            <a:extLst>
              <a:ext uri="{FF2B5EF4-FFF2-40B4-BE49-F238E27FC236}">
                <a16:creationId xmlns:a16="http://schemas.microsoft.com/office/drawing/2014/main" id="{AF1E8A1A-6B47-FBA4-1A0D-8E83301B611A}"/>
              </a:ext>
            </a:extLst>
          </p:cNvPr>
          <p:cNvPicPr>
            <a:picLocks noChangeAspect="1"/>
          </p:cNvPicPr>
          <p:nvPr/>
        </p:nvPicPr>
        <p:blipFill>
          <a:blip r:embed="rId3"/>
          <a:stretch>
            <a:fillRect/>
          </a:stretch>
        </p:blipFill>
        <p:spPr>
          <a:xfrm>
            <a:off x="3245147" y="1693413"/>
            <a:ext cx="2541851" cy="2825232"/>
          </a:xfrm>
          <a:prstGeom prst="rect">
            <a:avLst/>
          </a:prstGeom>
        </p:spPr>
      </p:pic>
      <p:pic>
        <p:nvPicPr>
          <p:cNvPr id="5" name="Picture 4">
            <a:extLst>
              <a:ext uri="{FF2B5EF4-FFF2-40B4-BE49-F238E27FC236}">
                <a16:creationId xmlns:a16="http://schemas.microsoft.com/office/drawing/2014/main" id="{172DD6C8-D09C-A8DC-AD3E-5DB473369155}"/>
              </a:ext>
            </a:extLst>
          </p:cNvPr>
          <p:cNvPicPr>
            <a:picLocks noChangeAspect="1"/>
          </p:cNvPicPr>
          <p:nvPr/>
        </p:nvPicPr>
        <p:blipFill>
          <a:blip r:embed="rId4"/>
          <a:stretch>
            <a:fillRect/>
          </a:stretch>
        </p:blipFill>
        <p:spPr>
          <a:xfrm>
            <a:off x="9650149" y="1682464"/>
            <a:ext cx="2541851" cy="2744792"/>
          </a:xfrm>
          <a:prstGeom prst="rect">
            <a:avLst/>
          </a:prstGeom>
        </p:spPr>
      </p:pic>
      <p:pic>
        <p:nvPicPr>
          <p:cNvPr id="7" name="Picture 4" descr="Power grid monitoring | RMS on WebNMS IoT Platform">
            <a:extLst>
              <a:ext uri="{FF2B5EF4-FFF2-40B4-BE49-F238E27FC236}">
                <a16:creationId xmlns:a16="http://schemas.microsoft.com/office/drawing/2014/main" id="{3ABA059D-A2E7-6FB9-3D63-58F5DEB4D8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790" y="1640935"/>
            <a:ext cx="2873721" cy="28737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E2F8D2-A371-279D-ECC2-D7D5DEB6FF38}"/>
              </a:ext>
            </a:extLst>
          </p:cNvPr>
          <p:cNvPicPr>
            <a:picLocks noChangeAspect="1"/>
          </p:cNvPicPr>
          <p:nvPr/>
        </p:nvPicPr>
        <p:blipFill>
          <a:blip r:embed="rId6"/>
          <a:stretch>
            <a:fillRect/>
          </a:stretch>
        </p:blipFill>
        <p:spPr>
          <a:xfrm>
            <a:off x="5884535" y="1883054"/>
            <a:ext cx="3872755" cy="2445950"/>
          </a:xfrm>
          <a:prstGeom prst="rect">
            <a:avLst/>
          </a:prstGeom>
        </p:spPr>
      </p:pic>
      <p:sp>
        <p:nvSpPr>
          <p:cNvPr id="9" name="TextBox 8">
            <a:extLst>
              <a:ext uri="{FF2B5EF4-FFF2-40B4-BE49-F238E27FC236}">
                <a16:creationId xmlns:a16="http://schemas.microsoft.com/office/drawing/2014/main" id="{9C8EBEC2-8C74-DFE6-ECCD-89DD12D5FE69}"/>
              </a:ext>
            </a:extLst>
          </p:cNvPr>
          <p:cNvSpPr txBox="1"/>
          <p:nvPr/>
        </p:nvSpPr>
        <p:spPr>
          <a:xfrm>
            <a:off x="609599" y="1321356"/>
            <a:ext cx="2873721" cy="369332"/>
          </a:xfrm>
          <a:prstGeom prst="rect">
            <a:avLst/>
          </a:prstGeom>
          <a:noFill/>
        </p:spPr>
        <p:txBody>
          <a:bodyPr wrap="square" rtlCol="0">
            <a:spAutoFit/>
          </a:bodyPr>
          <a:lstStyle/>
          <a:p>
            <a:r>
              <a:rPr lang="en-US" b="1" dirty="0"/>
              <a:t>Data and ML for Grid</a:t>
            </a:r>
          </a:p>
        </p:txBody>
      </p:sp>
      <p:sp>
        <p:nvSpPr>
          <p:cNvPr id="10" name="TextBox 9">
            <a:extLst>
              <a:ext uri="{FF2B5EF4-FFF2-40B4-BE49-F238E27FC236}">
                <a16:creationId xmlns:a16="http://schemas.microsoft.com/office/drawing/2014/main" id="{438A8CCE-9189-B5BC-4ACF-ACD7E6A3617C}"/>
              </a:ext>
            </a:extLst>
          </p:cNvPr>
          <p:cNvSpPr txBox="1"/>
          <p:nvPr/>
        </p:nvSpPr>
        <p:spPr>
          <a:xfrm>
            <a:off x="3523148" y="1321356"/>
            <a:ext cx="2873721" cy="369332"/>
          </a:xfrm>
          <a:prstGeom prst="rect">
            <a:avLst/>
          </a:prstGeom>
          <a:noFill/>
        </p:spPr>
        <p:txBody>
          <a:bodyPr wrap="square" rtlCol="0">
            <a:spAutoFit/>
          </a:bodyPr>
          <a:lstStyle/>
          <a:p>
            <a:r>
              <a:rPr lang="en-US" b="1" dirty="0"/>
              <a:t>Low-inertia Grids</a:t>
            </a:r>
          </a:p>
        </p:txBody>
      </p:sp>
      <p:sp>
        <p:nvSpPr>
          <p:cNvPr id="11" name="TextBox 10">
            <a:extLst>
              <a:ext uri="{FF2B5EF4-FFF2-40B4-BE49-F238E27FC236}">
                <a16:creationId xmlns:a16="http://schemas.microsoft.com/office/drawing/2014/main" id="{BD547617-EAD4-0536-23AA-090B2B7020B0}"/>
              </a:ext>
            </a:extLst>
          </p:cNvPr>
          <p:cNvSpPr txBox="1"/>
          <p:nvPr/>
        </p:nvSpPr>
        <p:spPr>
          <a:xfrm>
            <a:off x="6300446" y="1305080"/>
            <a:ext cx="3456844" cy="369332"/>
          </a:xfrm>
          <a:prstGeom prst="rect">
            <a:avLst/>
          </a:prstGeom>
          <a:noFill/>
        </p:spPr>
        <p:txBody>
          <a:bodyPr wrap="square" rtlCol="0">
            <a:spAutoFit/>
          </a:bodyPr>
          <a:lstStyle/>
          <a:p>
            <a:r>
              <a:rPr lang="en-US" b="1" dirty="0"/>
              <a:t>Future Electricity Market Design</a:t>
            </a:r>
          </a:p>
        </p:txBody>
      </p:sp>
      <p:sp>
        <p:nvSpPr>
          <p:cNvPr id="12" name="TextBox 11">
            <a:extLst>
              <a:ext uri="{FF2B5EF4-FFF2-40B4-BE49-F238E27FC236}">
                <a16:creationId xmlns:a16="http://schemas.microsoft.com/office/drawing/2014/main" id="{043A6A25-9B97-A106-16DA-6EF1368DBCA1}"/>
              </a:ext>
            </a:extLst>
          </p:cNvPr>
          <p:cNvSpPr txBox="1"/>
          <p:nvPr/>
        </p:nvSpPr>
        <p:spPr>
          <a:xfrm>
            <a:off x="9976408" y="1321356"/>
            <a:ext cx="3232357" cy="369332"/>
          </a:xfrm>
          <a:prstGeom prst="rect">
            <a:avLst/>
          </a:prstGeom>
          <a:noFill/>
        </p:spPr>
        <p:txBody>
          <a:bodyPr wrap="square" rtlCol="0">
            <a:spAutoFit/>
          </a:bodyPr>
          <a:lstStyle/>
          <a:p>
            <a:r>
              <a:rPr lang="en-US" b="1" dirty="0"/>
              <a:t>Net Zero Transition</a:t>
            </a:r>
          </a:p>
        </p:txBody>
      </p:sp>
      <p:sp>
        <p:nvSpPr>
          <p:cNvPr id="13" name="TextBox 12">
            <a:extLst>
              <a:ext uri="{FF2B5EF4-FFF2-40B4-BE49-F238E27FC236}">
                <a16:creationId xmlns:a16="http://schemas.microsoft.com/office/drawing/2014/main" id="{FD741C76-9937-BDAC-08C1-754478761C36}"/>
              </a:ext>
            </a:extLst>
          </p:cNvPr>
          <p:cNvSpPr txBox="1"/>
          <p:nvPr/>
        </p:nvSpPr>
        <p:spPr>
          <a:xfrm>
            <a:off x="444137" y="4583546"/>
            <a:ext cx="6954190" cy="369332"/>
          </a:xfrm>
          <a:prstGeom prst="rect">
            <a:avLst/>
          </a:prstGeom>
          <a:noFill/>
        </p:spPr>
        <p:txBody>
          <a:bodyPr wrap="square" rtlCol="0">
            <a:spAutoFit/>
          </a:bodyPr>
          <a:lstStyle/>
          <a:p>
            <a:r>
              <a:rPr lang="en-US" b="1" dirty="0"/>
              <a:t>Strategic Global Partners (200+ engaged industry leaders) </a:t>
            </a:r>
          </a:p>
        </p:txBody>
      </p:sp>
      <p:pic>
        <p:nvPicPr>
          <p:cNvPr id="14" name="Picture 13">
            <a:extLst>
              <a:ext uri="{FF2B5EF4-FFF2-40B4-BE49-F238E27FC236}">
                <a16:creationId xmlns:a16="http://schemas.microsoft.com/office/drawing/2014/main" id="{337D31FA-8A91-79D6-1AF5-09F2676C37CD}"/>
              </a:ext>
            </a:extLst>
          </p:cNvPr>
          <p:cNvPicPr>
            <a:picLocks noChangeAspect="1"/>
          </p:cNvPicPr>
          <p:nvPr/>
        </p:nvPicPr>
        <p:blipFill>
          <a:blip r:embed="rId7"/>
          <a:stretch>
            <a:fillRect/>
          </a:stretch>
        </p:blipFill>
        <p:spPr>
          <a:xfrm>
            <a:off x="2255025" y="5144135"/>
            <a:ext cx="2680555" cy="1234970"/>
          </a:xfrm>
          <a:prstGeom prst="rect">
            <a:avLst/>
          </a:prstGeom>
        </p:spPr>
      </p:pic>
      <p:pic>
        <p:nvPicPr>
          <p:cNvPr id="15" name="Picture 2" descr="Business Brand Identity Development Services • Red Chalk Studios">
            <a:extLst>
              <a:ext uri="{FF2B5EF4-FFF2-40B4-BE49-F238E27FC236}">
                <a16:creationId xmlns:a16="http://schemas.microsoft.com/office/drawing/2014/main" id="{C2BB74CB-93E0-FA3F-4DB5-169BF10324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025" y="5048671"/>
            <a:ext cx="1630412" cy="1630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 ESIG">
            <a:extLst>
              <a:ext uri="{FF2B5EF4-FFF2-40B4-BE49-F238E27FC236}">
                <a16:creationId xmlns:a16="http://schemas.microsoft.com/office/drawing/2014/main" id="{EA85ED12-AD8F-4F61-AB58-D599398E8A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0882" y="4871738"/>
            <a:ext cx="1630412" cy="1779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024594"/>
      </p:ext>
    </p:extLst>
  </p:cSld>
  <p:clrMapOvr>
    <a:masterClrMapping/>
  </p:clrMapOvr>
  <mc:AlternateContent xmlns:mc="http://schemas.openxmlformats.org/markup-compatibility/2006" xmlns:p14="http://schemas.microsoft.com/office/powerpoint/2010/main">
    <mc:Choice Requires="p14">
      <p:transition spd="slow" p14:dur="15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2AFC9-5A66-5C5A-14FC-9FC1AB819C46}"/>
              </a:ext>
            </a:extLst>
          </p:cNvPr>
          <p:cNvSpPr>
            <a:spLocks noGrp="1"/>
          </p:cNvSpPr>
          <p:nvPr>
            <p:ph type="title"/>
          </p:nvPr>
        </p:nvSpPr>
        <p:spPr/>
        <p:txBody>
          <a:bodyPr/>
          <a:lstStyle/>
          <a:p>
            <a:r>
              <a:rPr lang="en-US" dirty="0"/>
              <a:t>JHU and ROSEI Overview</a:t>
            </a:r>
          </a:p>
        </p:txBody>
      </p:sp>
      <p:sp>
        <p:nvSpPr>
          <p:cNvPr id="5" name="Text Placeholder 4">
            <a:extLst>
              <a:ext uri="{FF2B5EF4-FFF2-40B4-BE49-F238E27FC236}">
                <a16:creationId xmlns:a16="http://schemas.microsoft.com/office/drawing/2014/main" id="{2E10B922-76B5-D519-FA00-38A72D21E3F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33940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181E0-CE83-C040-9B0E-D743DE7DF3D0}"/>
              </a:ext>
            </a:extLst>
          </p:cNvPr>
          <p:cNvSpPr>
            <a:spLocks noGrp="1"/>
          </p:cNvSpPr>
          <p:nvPr>
            <p:ph type="title"/>
          </p:nvPr>
        </p:nvSpPr>
        <p:spPr/>
        <p:txBody>
          <a:bodyPr/>
          <a:lstStyle/>
          <a:p>
            <a:r>
              <a:rPr lang="en-US" sz="3800"/>
              <a:t>ROSEI Founded in 2021</a:t>
            </a:r>
          </a:p>
        </p:txBody>
      </p:sp>
      <p:sp>
        <p:nvSpPr>
          <p:cNvPr id="5" name="Content Placeholder 2">
            <a:extLst>
              <a:ext uri="{FF2B5EF4-FFF2-40B4-BE49-F238E27FC236}">
                <a16:creationId xmlns:a16="http://schemas.microsoft.com/office/drawing/2014/main" id="{0432752C-587F-9348-A3D9-BF336171F26D}"/>
              </a:ext>
            </a:extLst>
          </p:cNvPr>
          <p:cNvSpPr>
            <a:spLocks noGrp="1"/>
          </p:cNvSpPr>
          <p:nvPr/>
        </p:nvSpPr>
        <p:spPr>
          <a:xfrm>
            <a:off x="468923" y="1528763"/>
            <a:ext cx="5203215" cy="4156091"/>
          </a:xfrm>
          <a:prstGeom prst="rect">
            <a:avLst/>
          </a:prstGeom>
          <a:ln>
            <a:noFill/>
          </a:ln>
        </p:spPr>
        <p:txBody>
          <a:bodyPr vert="horz" lIns="91440" tIns="45720" rIns="91440" bIns="45720" rtlCol="0">
            <a:normAutofit fontScale="92500" lnSpcReduction="10000"/>
          </a:bodyPr>
          <a:lstStyle>
            <a:lvl1pPr marL="288925" indent="-288925" algn="l" defTabSz="457200" rtl="0" eaLnBrk="1" latinLnBrk="0" hangingPunct="1">
              <a:spcBef>
                <a:spcPts val="2400"/>
              </a:spcBef>
              <a:buClr>
                <a:srgbClr val="154780"/>
              </a:buClr>
              <a:buSzPct val="80000"/>
              <a:buFont typeface="Arial" panose="020B0604020202020204" pitchFamily="34" charset="0"/>
              <a:buChar char="►"/>
              <a:defRPr lang="en-US" sz="1800" kern="1200" baseline="0">
                <a:solidFill>
                  <a:schemeClr val="tx1"/>
                </a:solidFill>
                <a:latin typeface="Garamond" panose="02020404030301010803" pitchFamily="18" charset="0"/>
                <a:ea typeface="+mn-ea"/>
                <a:cs typeface="+mn-cs"/>
              </a:defRPr>
            </a:lvl1pPr>
            <a:lvl2pPr marL="568325" indent="-284163" algn="l" defTabSz="457200" rtl="0" eaLnBrk="1" latinLnBrk="0" hangingPunct="1">
              <a:spcBef>
                <a:spcPts val="0"/>
              </a:spcBef>
              <a:buClr>
                <a:srgbClr val="154780"/>
              </a:buClr>
              <a:buSzPct val="80000"/>
              <a:buFont typeface="Arial" panose="020B0604020202020204" pitchFamily="34" charset="0"/>
              <a:buChar char="►"/>
              <a:defRPr sz="1800" kern="1200">
                <a:solidFill>
                  <a:schemeClr val="tx1"/>
                </a:solidFill>
                <a:latin typeface="Garamond" panose="02020404030301010803" pitchFamily="18" charset="0"/>
                <a:ea typeface="+mn-ea"/>
                <a:cs typeface="+mn-cs"/>
              </a:defRPr>
            </a:lvl2pPr>
            <a:lvl3pPr marL="808038" indent="-234950" algn="l" defTabSz="457200" rtl="0" eaLnBrk="1" latinLnBrk="0" hangingPunct="1">
              <a:spcBef>
                <a:spcPts val="0"/>
              </a:spcBef>
              <a:buClr>
                <a:srgbClr val="154780"/>
              </a:buClr>
              <a:buFont typeface="Arial" panose="020B0604020202020204" pitchFamily="34" charset="0"/>
              <a:buChar char="●"/>
              <a:tabLst/>
              <a:defRPr sz="1800" kern="1200">
                <a:solidFill>
                  <a:schemeClr val="tx1"/>
                </a:solidFill>
                <a:latin typeface="Garamond" panose="02020404030301010803" pitchFamily="18" charset="0"/>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t>Vision:</a:t>
            </a:r>
            <a:r>
              <a:rPr lang="en-US"/>
              <a:t> Johns Hopkins University is globally recognized for developing technologies, educating people, and supporting policy that equitably addresses the intertwined challenges of climate change and energy use for Baltimore, the nation, and the world.</a:t>
            </a:r>
          </a:p>
          <a:p>
            <a:r>
              <a:rPr lang="en-US" b="1"/>
              <a:t>Mission:</a:t>
            </a:r>
            <a:r>
              <a:rPr lang="en-US"/>
              <a:t> The Ralph O’Connor Sustainable Energy Institute (ROSEI) integrates efforts across the university to create and implement clean, renewable and sustainable energy technologies; educate future energy leaders; and within the complex inter-connected systems that energy resides support implementation, markets, and policies that promote an affordable and equitable green energy future for a more resilient world.</a:t>
            </a:r>
          </a:p>
          <a:p>
            <a:r>
              <a:rPr lang="en-US" b="1"/>
              <a:t>Values: </a:t>
            </a:r>
            <a:r>
              <a:rPr lang="en-US"/>
              <a:t>Innovation, Education, Equity, Community</a:t>
            </a:r>
          </a:p>
          <a:p>
            <a:endParaRPr lang="en-US"/>
          </a:p>
        </p:txBody>
      </p:sp>
      <p:pic>
        <p:nvPicPr>
          <p:cNvPr id="6" name="Content Placeholder 8">
            <a:extLst>
              <a:ext uri="{FF2B5EF4-FFF2-40B4-BE49-F238E27FC236}">
                <a16:creationId xmlns:a16="http://schemas.microsoft.com/office/drawing/2014/main" id="{59446A1C-D344-D801-3A35-46E45EBD9E2E}"/>
              </a:ext>
            </a:extLst>
          </p:cNvPr>
          <p:cNvPicPr>
            <a:picLocks noChangeAspect="1"/>
          </p:cNvPicPr>
          <p:nvPr/>
        </p:nvPicPr>
        <p:blipFill>
          <a:blip r:embed="rId2"/>
          <a:stretch>
            <a:fillRect/>
          </a:stretch>
        </p:blipFill>
        <p:spPr>
          <a:xfrm>
            <a:off x="6414722" y="1518429"/>
            <a:ext cx="4546355" cy="4374878"/>
          </a:xfrm>
          <a:prstGeom prst="rect">
            <a:avLst/>
          </a:prstGeom>
        </p:spPr>
      </p:pic>
    </p:spTree>
    <p:extLst>
      <p:ext uri="{BB962C8B-B14F-4D97-AF65-F5344CB8AC3E}">
        <p14:creationId xmlns:p14="http://schemas.microsoft.com/office/powerpoint/2010/main" val="2547916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buildings in a city&#10;&#10;Description automatically generated">
            <a:extLst>
              <a:ext uri="{FF2B5EF4-FFF2-40B4-BE49-F238E27FC236}">
                <a16:creationId xmlns:a16="http://schemas.microsoft.com/office/drawing/2014/main" id="{D4114F37-3B01-C038-275E-DA2D517938ED}"/>
              </a:ext>
            </a:extLst>
          </p:cNvPr>
          <p:cNvPicPr>
            <a:picLocks noChangeAspect="1"/>
          </p:cNvPicPr>
          <p:nvPr/>
        </p:nvPicPr>
        <p:blipFill>
          <a:blip r:embed="rId2">
            <a:alphaModFix amt="35000"/>
          </a:blip>
          <a:stretch>
            <a:fillRect/>
          </a:stretch>
        </p:blipFill>
        <p:spPr>
          <a:xfrm>
            <a:off x="7223761" y="3372396"/>
            <a:ext cx="2569027" cy="870691"/>
          </a:xfrm>
          <a:prstGeom prst="rect">
            <a:avLst/>
          </a:prstGeom>
          <a:ln w="19050">
            <a:solidFill>
              <a:srgbClr val="002060"/>
            </a:solidFill>
          </a:ln>
        </p:spPr>
      </p:pic>
      <p:sp>
        <p:nvSpPr>
          <p:cNvPr id="2" name="Title 1">
            <a:extLst>
              <a:ext uri="{FF2B5EF4-FFF2-40B4-BE49-F238E27FC236}">
                <a16:creationId xmlns:a16="http://schemas.microsoft.com/office/drawing/2014/main" id="{EF89E5B8-3984-3F2B-5F49-D391A2003444}"/>
              </a:ext>
            </a:extLst>
          </p:cNvPr>
          <p:cNvSpPr>
            <a:spLocks noGrp="1"/>
          </p:cNvSpPr>
          <p:nvPr>
            <p:ph type="title"/>
          </p:nvPr>
        </p:nvSpPr>
        <p:spPr/>
        <p:txBody>
          <a:bodyPr/>
          <a:lstStyle/>
          <a:p>
            <a:r>
              <a:rPr lang="en-US"/>
              <a:t>JHU Divisions</a:t>
            </a:r>
          </a:p>
        </p:txBody>
      </p:sp>
      <p:pic>
        <p:nvPicPr>
          <p:cNvPr id="3" name="Picture 2">
            <a:extLst>
              <a:ext uri="{FF2B5EF4-FFF2-40B4-BE49-F238E27FC236}">
                <a16:creationId xmlns:a16="http://schemas.microsoft.com/office/drawing/2014/main" id="{E087D6CF-FAA9-4F6B-A2C9-969C71FB29B6}"/>
              </a:ext>
            </a:extLst>
          </p:cNvPr>
          <p:cNvPicPr>
            <a:picLocks noChangeAspect="1"/>
          </p:cNvPicPr>
          <p:nvPr/>
        </p:nvPicPr>
        <p:blipFill>
          <a:blip r:embed="rId3"/>
          <a:stretch>
            <a:fillRect/>
          </a:stretch>
        </p:blipFill>
        <p:spPr>
          <a:xfrm>
            <a:off x="1740012" y="1426029"/>
            <a:ext cx="2743200" cy="3799803"/>
          </a:xfrm>
          <a:prstGeom prst="rect">
            <a:avLst/>
          </a:prstGeom>
        </p:spPr>
      </p:pic>
      <p:pic>
        <p:nvPicPr>
          <p:cNvPr id="22" name="Picture 21">
            <a:extLst>
              <a:ext uri="{FF2B5EF4-FFF2-40B4-BE49-F238E27FC236}">
                <a16:creationId xmlns:a16="http://schemas.microsoft.com/office/drawing/2014/main" id="{8E767666-7D03-FD40-FEEF-486EECF7BF62}"/>
              </a:ext>
            </a:extLst>
          </p:cNvPr>
          <p:cNvPicPr>
            <a:picLocks noChangeAspect="1"/>
          </p:cNvPicPr>
          <p:nvPr/>
        </p:nvPicPr>
        <p:blipFill>
          <a:blip r:embed="rId4"/>
          <a:stretch>
            <a:fillRect/>
          </a:stretch>
        </p:blipFill>
        <p:spPr>
          <a:xfrm>
            <a:off x="4426606" y="1417321"/>
            <a:ext cx="2743200" cy="3799803"/>
          </a:xfrm>
          <a:prstGeom prst="rect">
            <a:avLst/>
          </a:prstGeom>
        </p:spPr>
      </p:pic>
      <p:pic>
        <p:nvPicPr>
          <p:cNvPr id="23" name="Picture 22">
            <a:extLst>
              <a:ext uri="{FF2B5EF4-FFF2-40B4-BE49-F238E27FC236}">
                <a16:creationId xmlns:a16="http://schemas.microsoft.com/office/drawing/2014/main" id="{319934C2-9D6D-E61E-0209-7DC87AF2C1CC}"/>
              </a:ext>
            </a:extLst>
          </p:cNvPr>
          <p:cNvPicPr>
            <a:picLocks noChangeAspect="1"/>
          </p:cNvPicPr>
          <p:nvPr/>
        </p:nvPicPr>
        <p:blipFill>
          <a:blip r:embed="rId5"/>
          <a:stretch>
            <a:fillRect/>
          </a:stretch>
        </p:blipFill>
        <p:spPr>
          <a:xfrm>
            <a:off x="7147741" y="1400266"/>
            <a:ext cx="2743200" cy="1899901"/>
          </a:xfrm>
          <a:prstGeom prst="rect">
            <a:avLst/>
          </a:prstGeom>
        </p:spPr>
      </p:pic>
      <p:sp>
        <p:nvSpPr>
          <p:cNvPr id="24" name="Rectangle 23">
            <a:extLst>
              <a:ext uri="{FF2B5EF4-FFF2-40B4-BE49-F238E27FC236}">
                <a16:creationId xmlns:a16="http://schemas.microsoft.com/office/drawing/2014/main" id="{0E4055B8-7B6E-4057-1249-F353F74169D6}"/>
              </a:ext>
            </a:extLst>
          </p:cNvPr>
          <p:cNvSpPr/>
          <p:nvPr/>
        </p:nvSpPr>
        <p:spPr>
          <a:xfrm>
            <a:off x="4502332" y="2405745"/>
            <a:ext cx="2569028" cy="836023"/>
          </a:xfrm>
          <a:prstGeom prst="rect">
            <a:avLst/>
          </a:prstGeom>
          <a:noFill/>
          <a:ln w="28575">
            <a:solidFill>
              <a:srgbClr val="1547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7D97F21-1899-0E55-C909-CB30951DCC5F}"/>
              </a:ext>
            </a:extLst>
          </p:cNvPr>
          <p:cNvSpPr/>
          <p:nvPr/>
        </p:nvSpPr>
        <p:spPr>
          <a:xfrm>
            <a:off x="1811384" y="2405745"/>
            <a:ext cx="2569028" cy="836023"/>
          </a:xfrm>
          <a:prstGeom prst="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F0"/>
              </a:solidFill>
            </a:endParaRPr>
          </a:p>
        </p:txBody>
      </p:sp>
      <p:sp>
        <p:nvSpPr>
          <p:cNvPr id="26" name="Rectangle 25">
            <a:extLst>
              <a:ext uri="{FF2B5EF4-FFF2-40B4-BE49-F238E27FC236}">
                <a16:creationId xmlns:a16="http://schemas.microsoft.com/office/drawing/2014/main" id="{9AFFC8E6-9520-7642-70A6-E797689CDE26}"/>
              </a:ext>
            </a:extLst>
          </p:cNvPr>
          <p:cNvSpPr/>
          <p:nvPr/>
        </p:nvSpPr>
        <p:spPr>
          <a:xfrm>
            <a:off x="1811384" y="1478281"/>
            <a:ext cx="2569028" cy="836023"/>
          </a:xfrm>
          <a:prstGeom prst="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F0"/>
              </a:solidFill>
            </a:endParaRPr>
          </a:p>
        </p:txBody>
      </p:sp>
      <p:sp>
        <p:nvSpPr>
          <p:cNvPr id="27" name="Rectangle 26">
            <a:extLst>
              <a:ext uri="{FF2B5EF4-FFF2-40B4-BE49-F238E27FC236}">
                <a16:creationId xmlns:a16="http://schemas.microsoft.com/office/drawing/2014/main" id="{A25C34C3-9E73-39D7-3633-BDE5B1544D2D}"/>
              </a:ext>
            </a:extLst>
          </p:cNvPr>
          <p:cNvSpPr/>
          <p:nvPr/>
        </p:nvSpPr>
        <p:spPr>
          <a:xfrm>
            <a:off x="1811384" y="3372396"/>
            <a:ext cx="2569028" cy="836023"/>
          </a:xfrm>
          <a:prstGeom prst="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F0"/>
              </a:solidFill>
            </a:endParaRPr>
          </a:p>
        </p:txBody>
      </p:sp>
      <p:sp>
        <p:nvSpPr>
          <p:cNvPr id="28" name="Rectangle 27">
            <a:extLst>
              <a:ext uri="{FF2B5EF4-FFF2-40B4-BE49-F238E27FC236}">
                <a16:creationId xmlns:a16="http://schemas.microsoft.com/office/drawing/2014/main" id="{9545AF85-9CE8-D02F-0872-A90D1002871F}"/>
              </a:ext>
            </a:extLst>
          </p:cNvPr>
          <p:cNvSpPr/>
          <p:nvPr/>
        </p:nvSpPr>
        <p:spPr>
          <a:xfrm>
            <a:off x="1811384" y="4343402"/>
            <a:ext cx="2569028" cy="836023"/>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sp>
        <p:nvSpPr>
          <p:cNvPr id="29" name="Rectangle 28">
            <a:extLst>
              <a:ext uri="{FF2B5EF4-FFF2-40B4-BE49-F238E27FC236}">
                <a16:creationId xmlns:a16="http://schemas.microsoft.com/office/drawing/2014/main" id="{1159D510-C574-80A6-E417-22D564C2D179}"/>
              </a:ext>
            </a:extLst>
          </p:cNvPr>
          <p:cNvSpPr/>
          <p:nvPr/>
        </p:nvSpPr>
        <p:spPr>
          <a:xfrm>
            <a:off x="7223761" y="2405745"/>
            <a:ext cx="2569028" cy="836023"/>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pic>
        <p:nvPicPr>
          <p:cNvPr id="30" name="Picture 4" descr="Johns Hopkins - O’Connor Sustainable Energy Institute">
            <a:extLst>
              <a:ext uri="{FF2B5EF4-FFF2-40B4-BE49-F238E27FC236}">
                <a16:creationId xmlns:a16="http://schemas.microsoft.com/office/drawing/2014/main" id="{50A1CCD7-1506-1E44-FA03-DED42E6F181B}"/>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7383023" y="4555747"/>
            <a:ext cx="2908300" cy="723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F00968B-C2ED-B5E7-AB01-CAFF6597DDFA}"/>
              </a:ext>
            </a:extLst>
          </p:cNvPr>
          <p:cNvSpPr txBox="1"/>
          <p:nvPr/>
        </p:nvSpPr>
        <p:spPr>
          <a:xfrm>
            <a:off x="7383023" y="3645892"/>
            <a:ext cx="2031325" cy="3693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COMING SOON: </a:t>
            </a:r>
          </a:p>
          <a:p>
            <a:r>
              <a:rPr lang="en-US" sz="900" b="1" dirty="0">
                <a:latin typeface="Arial" panose="020B0604020202020204" pitchFamily="34" charset="0"/>
                <a:cs typeface="Arial" panose="020B0604020202020204" pitchFamily="34" charset="0"/>
              </a:rPr>
              <a:t>School of Government and Policy</a:t>
            </a:r>
          </a:p>
        </p:txBody>
      </p:sp>
    </p:spTree>
    <p:extLst>
      <p:ext uri="{BB962C8B-B14F-4D97-AF65-F5344CB8AC3E}">
        <p14:creationId xmlns:p14="http://schemas.microsoft.com/office/powerpoint/2010/main" val="425026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6D86B-CB69-0795-3473-660069D1A6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D7CED-49F9-0277-2010-17678E5F5923}"/>
              </a:ext>
            </a:extLst>
          </p:cNvPr>
          <p:cNvSpPr>
            <a:spLocks noGrp="1"/>
          </p:cNvSpPr>
          <p:nvPr>
            <p:ph type="title"/>
          </p:nvPr>
        </p:nvSpPr>
        <p:spPr/>
        <p:txBody>
          <a:bodyPr/>
          <a:lstStyle/>
          <a:p>
            <a:r>
              <a:rPr lang="en-US" dirty="0"/>
              <a:t>ROSEI Leadership Structure Evolves</a:t>
            </a:r>
          </a:p>
        </p:txBody>
      </p:sp>
      <p:grpSp>
        <p:nvGrpSpPr>
          <p:cNvPr id="8" name="Group 7">
            <a:extLst>
              <a:ext uri="{FF2B5EF4-FFF2-40B4-BE49-F238E27FC236}">
                <a16:creationId xmlns:a16="http://schemas.microsoft.com/office/drawing/2014/main" id="{05EE3F96-E629-BDE5-1B73-F2D68088BA47}"/>
              </a:ext>
            </a:extLst>
          </p:cNvPr>
          <p:cNvGrpSpPr/>
          <p:nvPr/>
        </p:nvGrpSpPr>
        <p:grpSpPr>
          <a:xfrm>
            <a:off x="3770689" y="1102761"/>
            <a:ext cx="3940810" cy="1811134"/>
            <a:chOff x="719535" y="1108711"/>
            <a:chExt cx="10972800" cy="5042927"/>
          </a:xfrm>
        </p:grpSpPr>
        <p:pic>
          <p:nvPicPr>
            <p:cNvPr id="5" name="Picture 4">
              <a:extLst>
                <a:ext uri="{FF2B5EF4-FFF2-40B4-BE49-F238E27FC236}">
                  <a16:creationId xmlns:a16="http://schemas.microsoft.com/office/drawing/2014/main" id="{8CD78E49-1383-009C-71B6-3F91B8FD7FA5}"/>
                </a:ext>
              </a:extLst>
            </p:cNvPr>
            <p:cNvPicPr>
              <a:picLocks noChangeAspect="1"/>
            </p:cNvPicPr>
            <p:nvPr/>
          </p:nvPicPr>
          <p:blipFill>
            <a:blip r:embed="rId3"/>
            <a:stretch>
              <a:fillRect/>
            </a:stretch>
          </p:blipFill>
          <p:spPr>
            <a:xfrm>
              <a:off x="719535" y="1108711"/>
              <a:ext cx="5486400" cy="5042927"/>
            </a:xfrm>
            <a:prstGeom prst="rect">
              <a:avLst/>
            </a:prstGeom>
          </p:spPr>
        </p:pic>
        <p:pic>
          <p:nvPicPr>
            <p:cNvPr id="6" name="Picture 5">
              <a:extLst>
                <a:ext uri="{FF2B5EF4-FFF2-40B4-BE49-F238E27FC236}">
                  <a16:creationId xmlns:a16="http://schemas.microsoft.com/office/drawing/2014/main" id="{3F9E40C2-0917-C76F-1F5E-A9E74E44CFE7}"/>
                </a:ext>
              </a:extLst>
            </p:cNvPr>
            <p:cNvPicPr>
              <a:picLocks noChangeAspect="1"/>
            </p:cNvPicPr>
            <p:nvPr/>
          </p:nvPicPr>
          <p:blipFill>
            <a:blip r:embed="rId4"/>
            <a:srcRect b="51949"/>
            <a:stretch/>
          </p:blipFill>
          <p:spPr>
            <a:xfrm>
              <a:off x="6205935" y="1108711"/>
              <a:ext cx="5486400" cy="2423159"/>
            </a:xfrm>
            <a:prstGeom prst="rect">
              <a:avLst/>
            </a:prstGeom>
          </p:spPr>
        </p:pic>
        <p:pic>
          <p:nvPicPr>
            <p:cNvPr id="7" name="Picture 6">
              <a:extLst>
                <a:ext uri="{FF2B5EF4-FFF2-40B4-BE49-F238E27FC236}">
                  <a16:creationId xmlns:a16="http://schemas.microsoft.com/office/drawing/2014/main" id="{4075258D-C8C3-6AFE-35CF-15DD8DBE18C8}"/>
                </a:ext>
              </a:extLst>
            </p:cNvPr>
            <p:cNvPicPr>
              <a:picLocks noChangeAspect="1"/>
            </p:cNvPicPr>
            <p:nvPr/>
          </p:nvPicPr>
          <p:blipFill>
            <a:blip r:embed="rId4"/>
            <a:srcRect t="48928" b="3021"/>
            <a:stretch/>
          </p:blipFill>
          <p:spPr>
            <a:xfrm>
              <a:off x="6205935" y="3682759"/>
              <a:ext cx="5486400" cy="2423159"/>
            </a:xfrm>
            <a:prstGeom prst="rect">
              <a:avLst/>
            </a:prstGeom>
          </p:spPr>
        </p:pic>
      </p:grpSp>
      <p:sp>
        <p:nvSpPr>
          <p:cNvPr id="9" name="TextBox 8">
            <a:extLst>
              <a:ext uri="{FF2B5EF4-FFF2-40B4-BE49-F238E27FC236}">
                <a16:creationId xmlns:a16="http://schemas.microsoft.com/office/drawing/2014/main" id="{71EB9C19-4A31-78BF-EBF8-9625634CC67F}"/>
              </a:ext>
            </a:extLst>
          </p:cNvPr>
          <p:cNvSpPr txBox="1"/>
          <p:nvPr/>
        </p:nvSpPr>
        <p:spPr>
          <a:xfrm>
            <a:off x="4780735" y="754130"/>
            <a:ext cx="1920719" cy="369332"/>
          </a:xfrm>
          <a:prstGeom prst="rect">
            <a:avLst/>
          </a:prstGeom>
          <a:noFill/>
        </p:spPr>
        <p:txBody>
          <a:bodyPr wrap="none" rtlCol="0">
            <a:spAutoFit/>
          </a:bodyPr>
          <a:lstStyle/>
          <a:p>
            <a:r>
              <a:rPr lang="en-US"/>
              <a:t>Leadership Council</a:t>
            </a:r>
          </a:p>
        </p:txBody>
      </p:sp>
      <p:sp>
        <p:nvSpPr>
          <p:cNvPr id="10" name="TextBox 9">
            <a:extLst>
              <a:ext uri="{FF2B5EF4-FFF2-40B4-BE49-F238E27FC236}">
                <a16:creationId xmlns:a16="http://schemas.microsoft.com/office/drawing/2014/main" id="{5CCA2556-9CAA-3676-CA2F-BE26FF4AB567}"/>
              </a:ext>
            </a:extLst>
          </p:cNvPr>
          <p:cNvSpPr txBox="1"/>
          <p:nvPr/>
        </p:nvSpPr>
        <p:spPr>
          <a:xfrm>
            <a:off x="838200" y="3007200"/>
            <a:ext cx="1709955" cy="369332"/>
          </a:xfrm>
          <a:prstGeom prst="rect">
            <a:avLst/>
          </a:prstGeom>
          <a:noFill/>
        </p:spPr>
        <p:txBody>
          <a:bodyPr wrap="none" rtlCol="0">
            <a:spAutoFit/>
          </a:bodyPr>
          <a:lstStyle/>
          <a:p>
            <a:r>
              <a:rPr lang="en-US"/>
              <a:t>Research Comm.</a:t>
            </a:r>
          </a:p>
        </p:txBody>
      </p:sp>
      <p:sp>
        <p:nvSpPr>
          <p:cNvPr id="11" name="TextBox 10">
            <a:extLst>
              <a:ext uri="{FF2B5EF4-FFF2-40B4-BE49-F238E27FC236}">
                <a16:creationId xmlns:a16="http://schemas.microsoft.com/office/drawing/2014/main" id="{78E4B94A-F91F-EE41-ED43-3DBB229FCA53}"/>
              </a:ext>
            </a:extLst>
          </p:cNvPr>
          <p:cNvSpPr txBox="1"/>
          <p:nvPr/>
        </p:nvSpPr>
        <p:spPr>
          <a:xfrm>
            <a:off x="4554481" y="3007200"/>
            <a:ext cx="1838965" cy="369332"/>
          </a:xfrm>
          <a:prstGeom prst="rect">
            <a:avLst/>
          </a:prstGeom>
          <a:noFill/>
        </p:spPr>
        <p:txBody>
          <a:bodyPr wrap="none" rtlCol="0">
            <a:spAutoFit/>
          </a:bodyPr>
          <a:lstStyle/>
          <a:p>
            <a:r>
              <a:rPr lang="en-US"/>
              <a:t>Education Comm.</a:t>
            </a:r>
          </a:p>
        </p:txBody>
      </p:sp>
      <p:sp>
        <p:nvSpPr>
          <p:cNvPr id="12" name="TextBox 11">
            <a:extLst>
              <a:ext uri="{FF2B5EF4-FFF2-40B4-BE49-F238E27FC236}">
                <a16:creationId xmlns:a16="http://schemas.microsoft.com/office/drawing/2014/main" id="{8BD0E657-0AF2-AA0A-2215-C29D2ED189BD}"/>
              </a:ext>
            </a:extLst>
          </p:cNvPr>
          <p:cNvSpPr txBox="1"/>
          <p:nvPr/>
        </p:nvSpPr>
        <p:spPr>
          <a:xfrm>
            <a:off x="9297916" y="3007200"/>
            <a:ext cx="1547219" cy="369332"/>
          </a:xfrm>
          <a:prstGeom prst="rect">
            <a:avLst/>
          </a:prstGeom>
          <a:noFill/>
        </p:spPr>
        <p:txBody>
          <a:bodyPr wrap="none" rtlCol="0">
            <a:spAutoFit/>
          </a:bodyPr>
          <a:lstStyle/>
          <a:p>
            <a:pPr algn="ctr"/>
            <a:r>
              <a:rPr lang="en-US"/>
              <a:t>Impact Comm.</a:t>
            </a:r>
          </a:p>
        </p:txBody>
      </p:sp>
      <p:pic>
        <p:nvPicPr>
          <p:cNvPr id="23" name="Picture 22">
            <a:extLst>
              <a:ext uri="{FF2B5EF4-FFF2-40B4-BE49-F238E27FC236}">
                <a16:creationId xmlns:a16="http://schemas.microsoft.com/office/drawing/2014/main" id="{0F576367-14FE-5C04-E9A6-7C37FAA38A12}"/>
              </a:ext>
            </a:extLst>
          </p:cNvPr>
          <p:cNvPicPr>
            <a:picLocks noChangeAspect="1"/>
          </p:cNvPicPr>
          <p:nvPr/>
        </p:nvPicPr>
        <p:blipFill>
          <a:blip r:embed="rId5"/>
          <a:stretch>
            <a:fillRect/>
          </a:stretch>
        </p:blipFill>
        <p:spPr>
          <a:xfrm>
            <a:off x="1242419" y="3370061"/>
            <a:ext cx="826168" cy="1245239"/>
          </a:xfrm>
          <a:prstGeom prst="rect">
            <a:avLst/>
          </a:prstGeom>
        </p:spPr>
      </p:pic>
      <p:sp>
        <p:nvSpPr>
          <p:cNvPr id="24" name="TextBox 23">
            <a:extLst>
              <a:ext uri="{FF2B5EF4-FFF2-40B4-BE49-F238E27FC236}">
                <a16:creationId xmlns:a16="http://schemas.microsoft.com/office/drawing/2014/main" id="{491F1CF5-3E68-DE41-84AC-0287E037DFEC}"/>
              </a:ext>
            </a:extLst>
          </p:cNvPr>
          <p:cNvSpPr txBox="1"/>
          <p:nvPr/>
        </p:nvSpPr>
        <p:spPr>
          <a:xfrm>
            <a:off x="601219" y="1440449"/>
            <a:ext cx="1565878" cy="369332"/>
          </a:xfrm>
          <a:prstGeom prst="rect">
            <a:avLst/>
          </a:prstGeom>
          <a:noFill/>
        </p:spPr>
        <p:txBody>
          <a:bodyPr wrap="none" rtlCol="0">
            <a:spAutoFit/>
          </a:bodyPr>
          <a:lstStyle/>
          <a:p>
            <a:r>
              <a:rPr lang="en-US"/>
              <a:t>Asst. Prof. WG</a:t>
            </a:r>
          </a:p>
        </p:txBody>
      </p:sp>
      <p:pic>
        <p:nvPicPr>
          <p:cNvPr id="25" name="Picture 24">
            <a:extLst>
              <a:ext uri="{FF2B5EF4-FFF2-40B4-BE49-F238E27FC236}">
                <a16:creationId xmlns:a16="http://schemas.microsoft.com/office/drawing/2014/main" id="{398951C0-8516-EB50-803A-DB6F71CE14EF}"/>
              </a:ext>
            </a:extLst>
          </p:cNvPr>
          <p:cNvPicPr>
            <a:picLocks noChangeAspect="1"/>
          </p:cNvPicPr>
          <p:nvPr/>
        </p:nvPicPr>
        <p:blipFill>
          <a:blip r:embed="rId6"/>
          <a:stretch>
            <a:fillRect/>
          </a:stretch>
        </p:blipFill>
        <p:spPr>
          <a:xfrm>
            <a:off x="5062484" y="3370061"/>
            <a:ext cx="822960" cy="1383527"/>
          </a:xfrm>
          <a:prstGeom prst="rect">
            <a:avLst/>
          </a:prstGeom>
        </p:spPr>
      </p:pic>
      <p:pic>
        <p:nvPicPr>
          <p:cNvPr id="27" name="Picture 26">
            <a:extLst>
              <a:ext uri="{FF2B5EF4-FFF2-40B4-BE49-F238E27FC236}">
                <a16:creationId xmlns:a16="http://schemas.microsoft.com/office/drawing/2014/main" id="{63D2D3A9-644E-561C-8AB8-87AE347ACFA4}"/>
              </a:ext>
            </a:extLst>
          </p:cNvPr>
          <p:cNvPicPr>
            <a:picLocks noChangeAspect="1"/>
          </p:cNvPicPr>
          <p:nvPr/>
        </p:nvPicPr>
        <p:blipFill>
          <a:blip r:embed="rId7"/>
          <a:stretch>
            <a:fillRect/>
          </a:stretch>
        </p:blipFill>
        <p:spPr>
          <a:xfrm>
            <a:off x="561198" y="1803402"/>
            <a:ext cx="822960" cy="1101185"/>
          </a:xfrm>
          <a:prstGeom prst="rect">
            <a:avLst/>
          </a:prstGeom>
        </p:spPr>
      </p:pic>
      <p:pic>
        <p:nvPicPr>
          <p:cNvPr id="28" name="Picture 27">
            <a:extLst>
              <a:ext uri="{FF2B5EF4-FFF2-40B4-BE49-F238E27FC236}">
                <a16:creationId xmlns:a16="http://schemas.microsoft.com/office/drawing/2014/main" id="{2CA5CB29-BAB8-FCB9-F8C3-3919F9E4988B}"/>
              </a:ext>
            </a:extLst>
          </p:cNvPr>
          <p:cNvPicPr>
            <a:picLocks noChangeAspect="1"/>
          </p:cNvPicPr>
          <p:nvPr/>
        </p:nvPicPr>
        <p:blipFill>
          <a:blip r:embed="rId8"/>
          <a:stretch>
            <a:fillRect/>
          </a:stretch>
        </p:blipFill>
        <p:spPr>
          <a:xfrm>
            <a:off x="1440436" y="1812496"/>
            <a:ext cx="822960" cy="1101185"/>
          </a:xfrm>
          <a:prstGeom prst="rect">
            <a:avLst/>
          </a:prstGeom>
        </p:spPr>
      </p:pic>
      <p:sp>
        <p:nvSpPr>
          <p:cNvPr id="29" name="TextBox 28">
            <a:extLst>
              <a:ext uri="{FF2B5EF4-FFF2-40B4-BE49-F238E27FC236}">
                <a16:creationId xmlns:a16="http://schemas.microsoft.com/office/drawing/2014/main" id="{14FAE4EB-AB34-E13F-EE80-F48872A1A421}"/>
              </a:ext>
            </a:extLst>
          </p:cNvPr>
          <p:cNvSpPr txBox="1"/>
          <p:nvPr/>
        </p:nvSpPr>
        <p:spPr>
          <a:xfrm>
            <a:off x="4461166" y="4680851"/>
            <a:ext cx="3605646" cy="1477328"/>
          </a:xfrm>
          <a:prstGeom prst="rect">
            <a:avLst/>
          </a:prstGeom>
          <a:noFill/>
        </p:spPr>
        <p:txBody>
          <a:bodyPr wrap="square" rtlCol="0">
            <a:spAutoFit/>
          </a:bodyPr>
          <a:lstStyle/>
          <a:p>
            <a:r>
              <a:rPr lang="en-US"/>
              <a:t>New WGs all can join</a:t>
            </a:r>
          </a:p>
          <a:p>
            <a:pPr marL="285750" indent="-285750">
              <a:buFont typeface="Arial" panose="020B0604020202020204" pitchFamily="34" charset="0"/>
              <a:buChar char="•"/>
            </a:pPr>
            <a:r>
              <a:rPr lang="en-US"/>
              <a:t>Energy Minor</a:t>
            </a:r>
          </a:p>
          <a:p>
            <a:pPr marL="285750" indent="-285750">
              <a:buFont typeface="Arial" panose="020B0604020202020204" pitchFamily="34" charset="0"/>
              <a:buChar char="•"/>
            </a:pPr>
            <a:r>
              <a:rPr lang="en-US"/>
              <a:t>NRT with P. Clancy, REU site</a:t>
            </a:r>
          </a:p>
          <a:p>
            <a:pPr marL="285750" indent="-285750">
              <a:buFont typeface="Arial" panose="020B0604020202020204" pitchFamily="34" charset="0"/>
              <a:buChar char="•"/>
            </a:pPr>
            <a:r>
              <a:rPr lang="en-US"/>
              <a:t>Postdoc and Grad Fellowships</a:t>
            </a:r>
          </a:p>
          <a:p>
            <a:pPr marL="285750" indent="-285750">
              <a:buFont typeface="Arial" panose="020B0604020202020204" pitchFamily="34" charset="0"/>
              <a:buChar char="•"/>
            </a:pPr>
            <a:r>
              <a:rPr lang="en-US"/>
              <a:t>More</a:t>
            </a:r>
          </a:p>
        </p:txBody>
      </p:sp>
      <p:sp>
        <p:nvSpPr>
          <p:cNvPr id="30" name="TextBox 29">
            <a:extLst>
              <a:ext uri="{FF2B5EF4-FFF2-40B4-BE49-F238E27FC236}">
                <a16:creationId xmlns:a16="http://schemas.microsoft.com/office/drawing/2014/main" id="{3C82F138-9214-EA29-7D87-5DAC97461980}"/>
              </a:ext>
            </a:extLst>
          </p:cNvPr>
          <p:cNvSpPr txBox="1"/>
          <p:nvPr/>
        </p:nvSpPr>
        <p:spPr>
          <a:xfrm>
            <a:off x="397081" y="4680851"/>
            <a:ext cx="3728109" cy="1477328"/>
          </a:xfrm>
          <a:prstGeom prst="rect">
            <a:avLst/>
          </a:prstGeom>
          <a:noFill/>
        </p:spPr>
        <p:txBody>
          <a:bodyPr wrap="square" rtlCol="0">
            <a:spAutoFit/>
          </a:bodyPr>
          <a:lstStyle/>
          <a:p>
            <a:r>
              <a:rPr lang="en-US"/>
              <a:t>New working groups (WGs) all can join</a:t>
            </a:r>
          </a:p>
          <a:p>
            <a:pPr marL="285750" indent="-285750">
              <a:buFont typeface="Arial" panose="020B0604020202020204" pitchFamily="34" charset="0"/>
              <a:buChar char="•"/>
            </a:pPr>
            <a:r>
              <a:rPr lang="en-US"/>
              <a:t>Beyond Carbon, Storage, Wind, and Grid verticals.. Adding horizontals</a:t>
            </a:r>
          </a:p>
          <a:p>
            <a:pPr marL="285750" indent="-285750">
              <a:buFont typeface="Arial" panose="020B0604020202020204" pitchFamily="34" charset="0"/>
              <a:buChar char="•"/>
            </a:pPr>
            <a:r>
              <a:rPr lang="en-US"/>
              <a:t>DSAI Initiative</a:t>
            </a:r>
          </a:p>
          <a:p>
            <a:pPr marL="285750" indent="-285750">
              <a:buFont typeface="Arial" panose="020B0604020202020204" pitchFamily="34" charset="0"/>
              <a:buChar char="•"/>
            </a:pPr>
            <a:r>
              <a:rPr lang="en-US"/>
              <a:t>Survey completed</a:t>
            </a:r>
          </a:p>
        </p:txBody>
      </p:sp>
      <p:sp>
        <p:nvSpPr>
          <p:cNvPr id="31" name="TextBox 30">
            <a:extLst>
              <a:ext uri="{FF2B5EF4-FFF2-40B4-BE49-F238E27FC236}">
                <a16:creationId xmlns:a16="http://schemas.microsoft.com/office/drawing/2014/main" id="{4F1F8B30-8D10-2012-66CE-051492098150}"/>
              </a:ext>
            </a:extLst>
          </p:cNvPr>
          <p:cNvSpPr txBox="1"/>
          <p:nvPr/>
        </p:nvSpPr>
        <p:spPr>
          <a:xfrm>
            <a:off x="8189274" y="4680851"/>
            <a:ext cx="3605646" cy="1754326"/>
          </a:xfrm>
          <a:prstGeom prst="rect">
            <a:avLst/>
          </a:prstGeom>
          <a:noFill/>
        </p:spPr>
        <p:txBody>
          <a:bodyPr wrap="square" rtlCol="0">
            <a:spAutoFit/>
          </a:bodyPr>
          <a:lstStyle/>
          <a:p>
            <a:r>
              <a:rPr lang="en-US" dirty="0"/>
              <a:t>New WGs call can join</a:t>
            </a:r>
          </a:p>
          <a:p>
            <a:r>
              <a:rPr lang="en-US" dirty="0"/>
              <a:t>Policy, Translation, Partnerships</a:t>
            </a:r>
          </a:p>
          <a:p>
            <a:pPr marL="285750" indent="-285750">
              <a:buFont typeface="Arial" panose="020B0604020202020204" pitchFamily="34" charset="0"/>
              <a:buChar char="•"/>
            </a:pPr>
            <a:r>
              <a:rPr lang="en-US" dirty="0"/>
              <a:t>Northeast States Collaborative</a:t>
            </a:r>
          </a:p>
          <a:p>
            <a:pPr marL="285750" indent="-285750">
              <a:buFont typeface="Arial" panose="020B0604020202020204" pitchFamily="34" charset="0"/>
              <a:buChar char="•"/>
            </a:pPr>
            <a:r>
              <a:rPr lang="en-US" dirty="0"/>
              <a:t>Remington Energy Tech Hub</a:t>
            </a:r>
          </a:p>
          <a:p>
            <a:pPr marL="285750" indent="-285750">
              <a:buFont typeface="Arial" panose="020B0604020202020204" pitchFamily="34" charset="0"/>
              <a:buChar char="•"/>
            </a:pPr>
            <a:r>
              <a:rPr lang="en-US" dirty="0"/>
              <a:t>DOE Lab partnerships, GEV, …</a:t>
            </a:r>
          </a:p>
          <a:p>
            <a:pPr marL="285750" indent="-285750">
              <a:buFont typeface="Arial" panose="020B0604020202020204" pitchFamily="34" charset="0"/>
              <a:buChar char="•"/>
            </a:pPr>
            <a:r>
              <a:rPr lang="en-US" dirty="0"/>
              <a:t>More</a:t>
            </a:r>
          </a:p>
        </p:txBody>
      </p:sp>
      <p:sp>
        <p:nvSpPr>
          <p:cNvPr id="32" name="Rounded Rectangle 31">
            <a:extLst>
              <a:ext uri="{FF2B5EF4-FFF2-40B4-BE49-F238E27FC236}">
                <a16:creationId xmlns:a16="http://schemas.microsoft.com/office/drawing/2014/main" id="{B4045784-F62A-B777-9883-A54687AE78F0}"/>
              </a:ext>
            </a:extLst>
          </p:cNvPr>
          <p:cNvSpPr/>
          <p:nvPr/>
        </p:nvSpPr>
        <p:spPr>
          <a:xfrm>
            <a:off x="3647209" y="1092370"/>
            <a:ext cx="4064290" cy="1794714"/>
          </a:xfrm>
          <a:prstGeom prst="roundRect">
            <a:avLst>
              <a:gd name="adj" fmla="val 2193"/>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F37EBF77-EBEC-0CBA-9350-FA6E4779B11D}"/>
              </a:ext>
            </a:extLst>
          </p:cNvPr>
          <p:cNvCxnSpPr>
            <a:endCxn id="24" idx="3"/>
          </p:cNvCxnSpPr>
          <p:nvPr/>
        </p:nvCxnSpPr>
        <p:spPr>
          <a:xfrm flipH="1">
            <a:off x="2167097" y="1319645"/>
            <a:ext cx="1480112" cy="30547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5DAFD0B-BA80-FBD8-A8F3-9F602D79780A}"/>
              </a:ext>
            </a:extLst>
          </p:cNvPr>
          <p:cNvCxnSpPr>
            <a:cxnSpLocks/>
            <a:endCxn id="10" idx="3"/>
          </p:cNvCxnSpPr>
          <p:nvPr/>
        </p:nvCxnSpPr>
        <p:spPr>
          <a:xfrm flipH="1">
            <a:off x="2548155" y="2886396"/>
            <a:ext cx="1160794" cy="30547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E0E32D-8860-21BD-E231-BEA256539CD6}"/>
              </a:ext>
            </a:extLst>
          </p:cNvPr>
          <p:cNvCxnSpPr>
            <a:cxnSpLocks/>
            <a:stCxn id="12" idx="1"/>
          </p:cNvCxnSpPr>
          <p:nvPr/>
        </p:nvCxnSpPr>
        <p:spPr>
          <a:xfrm flipH="1" flipV="1">
            <a:off x="7637318" y="2897475"/>
            <a:ext cx="1660598" cy="29439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05D6645-3E6A-2A87-A17A-096F58CF7313}"/>
              </a:ext>
            </a:extLst>
          </p:cNvPr>
          <p:cNvCxnSpPr>
            <a:cxnSpLocks/>
            <a:endCxn id="11" idx="0"/>
          </p:cNvCxnSpPr>
          <p:nvPr/>
        </p:nvCxnSpPr>
        <p:spPr>
          <a:xfrm>
            <a:off x="5473964" y="2913895"/>
            <a:ext cx="0" cy="9330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B884D7E-8EC8-392C-4BAA-4F71D9F0A3AC}"/>
              </a:ext>
            </a:extLst>
          </p:cNvPr>
          <p:cNvSpPr txBox="1"/>
          <p:nvPr/>
        </p:nvSpPr>
        <p:spPr>
          <a:xfrm>
            <a:off x="9154157" y="1148241"/>
            <a:ext cx="2351285" cy="1477328"/>
          </a:xfrm>
          <a:prstGeom prst="rect">
            <a:avLst/>
          </a:prstGeom>
          <a:noFill/>
        </p:spPr>
        <p:txBody>
          <a:bodyPr wrap="none" rtlCol="0">
            <a:spAutoFit/>
          </a:bodyPr>
          <a:lstStyle/>
          <a:p>
            <a:r>
              <a:rPr lang="en-US" u="sng"/>
              <a:t>More programming for </a:t>
            </a:r>
          </a:p>
          <a:p>
            <a:r>
              <a:rPr lang="en-US"/>
              <a:t>Res. Scientists</a:t>
            </a:r>
          </a:p>
          <a:p>
            <a:r>
              <a:rPr lang="en-US"/>
              <a:t>Postdocs</a:t>
            </a:r>
          </a:p>
          <a:p>
            <a:r>
              <a:rPr lang="en-US"/>
              <a:t>Graduate Students</a:t>
            </a:r>
          </a:p>
          <a:p>
            <a:r>
              <a:rPr lang="en-US"/>
              <a:t>Undergraduate Students</a:t>
            </a:r>
          </a:p>
        </p:txBody>
      </p:sp>
      <p:sp>
        <p:nvSpPr>
          <p:cNvPr id="3" name="TextBox 2">
            <a:extLst>
              <a:ext uri="{FF2B5EF4-FFF2-40B4-BE49-F238E27FC236}">
                <a16:creationId xmlns:a16="http://schemas.microsoft.com/office/drawing/2014/main" id="{F5A8B7BE-E834-75B0-630C-5F971DABA71C}"/>
              </a:ext>
            </a:extLst>
          </p:cNvPr>
          <p:cNvSpPr txBox="1"/>
          <p:nvPr/>
        </p:nvSpPr>
        <p:spPr>
          <a:xfrm>
            <a:off x="1999759" y="3544065"/>
            <a:ext cx="946093" cy="369332"/>
          </a:xfrm>
          <a:prstGeom prst="rect">
            <a:avLst/>
          </a:prstGeom>
          <a:noFill/>
        </p:spPr>
        <p:txBody>
          <a:bodyPr wrap="none" rtlCol="0">
            <a:spAutoFit/>
          </a:bodyPr>
          <a:lstStyle/>
          <a:p>
            <a:r>
              <a:rPr lang="en-US"/>
              <a:t>Director</a:t>
            </a:r>
          </a:p>
        </p:txBody>
      </p:sp>
      <p:sp>
        <p:nvSpPr>
          <p:cNvPr id="4" name="TextBox 3">
            <a:extLst>
              <a:ext uri="{FF2B5EF4-FFF2-40B4-BE49-F238E27FC236}">
                <a16:creationId xmlns:a16="http://schemas.microsoft.com/office/drawing/2014/main" id="{FABF6FF3-FCC1-B755-4B9E-DA3EDE87B35F}"/>
              </a:ext>
            </a:extLst>
          </p:cNvPr>
          <p:cNvSpPr txBox="1"/>
          <p:nvPr/>
        </p:nvSpPr>
        <p:spPr>
          <a:xfrm>
            <a:off x="5876645" y="3448269"/>
            <a:ext cx="946093" cy="646331"/>
          </a:xfrm>
          <a:prstGeom prst="rect">
            <a:avLst/>
          </a:prstGeom>
          <a:noFill/>
        </p:spPr>
        <p:txBody>
          <a:bodyPr wrap="none" rtlCol="0">
            <a:spAutoFit/>
          </a:bodyPr>
          <a:lstStyle/>
          <a:p>
            <a:r>
              <a:rPr lang="en-US"/>
              <a:t>Assoc.</a:t>
            </a:r>
          </a:p>
          <a:p>
            <a:r>
              <a:rPr lang="en-US"/>
              <a:t>Director</a:t>
            </a:r>
          </a:p>
        </p:txBody>
      </p:sp>
      <p:sp>
        <p:nvSpPr>
          <p:cNvPr id="13" name="TextBox 12">
            <a:extLst>
              <a:ext uri="{FF2B5EF4-FFF2-40B4-BE49-F238E27FC236}">
                <a16:creationId xmlns:a16="http://schemas.microsoft.com/office/drawing/2014/main" id="{2AF3F9E8-1EBC-3B7D-3D0C-AE50DF03EDAF}"/>
              </a:ext>
            </a:extLst>
          </p:cNvPr>
          <p:cNvSpPr txBox="1"/>
          <p:nvPr/>
        </p:nvSpPr>
        <p:spPr>
          <a:xfrm>
            <a:off x="10483005" y="3415493"/>
            <a:ext cx="946093" cy="646331"/>
          </a:xfrm>
          <a:prstGeom prst="rect">
            <a:avLst/>
          </a:prstGeom>
          <a:noFill/>
        </p:spPr>
        <p:txBody>
          <a:bodyPr wrap="none" rtlCol="0">
            <a:spAutoFit/>
          </a:bodyPr>
          <a:lstStyle/>
          <a:p>
            <a:r>
              <a:rPr lang="en-US"/>
              <a:t>Deputy</a:t>
            </a:r>
          </a:p>
          <a:p>
            <a:r>
              <a:rPr lang="en-US"/>
              <a:t>Director</a:t>
            </a:r>
          </a:p>
        </p:txBody>
      </p:sp>
      <p:pic>
        <p:nvPicPr>
          <p:cNvPr id="15" name="Picture 14" descr="A person wearing glasses and a blue shirt&#10;&#10;AI-generated content may be incorrect.">
            <a:extLst>
              <a:ext uri="{FF2B5EF4-FFF2-40B4-BE49-F238E27FC236}">
                <a16:creationId xmlns:a16="http://schemas.microsoft.com/office/drawing/2014/main" id="{F4C77A48-F5E8-0F1A-FC66-799E4DF97C9F}"/>
              </a:ext>
            </a:extLst>
          </p:cNvPr>
          <p:cNvPicPr>
            <a:picLocks noChangeAspect="1"/>
          </p:cNvPicPr>
          <p:nvPr/>
        </p:nvPicPr>
        <p:blipFill>
          <a:blip r:embed="rId9"/>
          <a:stretch>
            <a:fillRect/>
          </a:stretch>
        </p:blipFill>
        <p:spPr>
          <a:xfrm>
            <a:off x="9602861" y="3383405"/>
            <a:ext cx="891257" cy="1112395"/>
          </a:xfrm>
          <a:prstGeom prst="rect">
            <a:avLst/>
          </a:prstGeom>
        </p:spPr>
      </p:pic>
    </p:spTree>
    <p:extLst>
      <p:ext uri="{BB962C8B-B14F-4D97-AF65-F5344CB8AC3E}">
        <p14:creationId xmlns:p14="http://schemas.microsoft.com/office/powerpoint/2010/main" val="99028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6E349-2E30-D982-7BF3-619FEC7647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ACDFCE-86F6-FA49-B1DA-5901BA7E9F77}"/>
              </a:ext>
            </a:extLst>
          </p:cNvPr>
          <p:cNvSpPr>
            <a:spLocks noGrp="1"/>
          </p:cNvSpPr>
          <p:nvPr>
            <p:ph type="title"/>
          </p:nvPr>
        </p:nvSpPr>
        <p:spPr/>
        <p:txBody>
          <a:bodyPr/>
          <a:lstStyle/>
          <a:p>
            <a:r>
              <a:rPr lang="en-US"/>
              <a:t>Research</a:t>
            </a:r>
          </a:p>
        </p:txBody>
      </p:sp>
      <p:grpSp>
        <p:nvGrpSpPr>
          <p:cNvPr id="47" name="Group 46">
            <a:extLst>
              <a:ext uri="{FF2B5EF4-FFF2-40B4-BE49-F238E27FC236}">
                <a16:creationId xmlns:a16="http://schemas.microsoft.com/office/drawing/2014/main" id="{95939F7F-C63E-6261-CCCA-9ED719E7E969}"/>
              </a:ext>
            </a:extLst>
          </p:cNvPr>
          <p:cNvGrpSpPr/>
          <p:nvPr/>
        </p:nvGrpSpPr>
        <p:grpSpPr>
          <a:xfrm>
            <a:off x="7405290" y="944454"/>
            <a:ext cx="2067498" cy="5580487"/>
            <a:chOff x="7405290" y="944454"/>
            <a:chExt cx="2067498" cy="5580487"/>
          </a:xfrm>
        </p:grpSpPr>
        <p:pic>
          <p:nvPicPr>
            <p:cNvPr id="6" name="Picture 8">
              <a:extLst>
                <a:ext uri="{FF2B5EF4-FFF2-40B4-BE49-F238E27FC236}">
                  <a16:creationId xmlns:a16="http://schemas.microsoft.com/office/drawing/2014/main" id="{52C41BA5-C2FA-855A-616B-0DDDA1FBE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290" y="944454"/>
              <a:ext cx="2067498" cy="13783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818EDFE-155A-9468-E494-FF7ECB59A6B4}"/>
                </a:ext>
              </a:extLst>
            </p:cNvPr>
            <p:cNvSpPr txBox="1"/>
            <p:nvPr/>
          </p:nvSpPr>
          <p:spPr>
            <a:xfrm>
              <a:off x="8235894" y="1963940"/>
              <a:ext cx="655061" cy="369332"/>
            </a:xfrm>
            <a:prstGeom prst="rect">
              <a:avLst/>
            </a:prstGeom>
            <a:noFill/>
          </p:spPr>
          <p:txBody>
            <a:bodyPr wrap="square" rtlCol="0">
              <a:spAutoFit/>
            </a:bodyPr>
            <a:lstStyle/>
            <a:p>
              <a:r>
                <a:rPr lang="en-US" b="1">
                  <a:solidFill>
                    <a:schemeClr val="bg1"/>
                  </a:solidFill>
                  <a:latin typeface="Garamond" panose="02020404030301010803" pitchFamily="18" charset="0"/>
                </a:rPr>
                <a:t>Grid</a:t>
              </a:r>
            </a:p>
          </p:txBody>
        </p:sp>
        <p:pic>
          <p:nvPicPr>
            <p:cNvPr id="35" name="Picture 34">
              <a:extLst>
                <a:ext uri="{FF2B5EF4-FFF2-40B4-BE49-F238E27FC236}">
                  <a16:creationId xmlns:a16="http://schemas.microsoft.com/office/drawing/2014/main" id="{9989B4B4-AAEF-4A8A-82A1-9BC6ED7D926B}"/>
                </a:ext>
              </a:extLst>
            </p:cNvPr>
            <p:cNvPicPr>
              <a:picLocks noChangeAspect="1"/>
            </p:cNvPicPr>
            <p:nvPr/>
          </p:nvPicPr>
          <p:blipFill>
            <a:blip r:embed="rId3"/>
            <a:stretch>
              <a:fillRect/>
            </a:stretch>
          </p:blipFill>
          <p:spPr>
            <a:xfrm>
              <a:off x="7612949" y="2455293"/>
              <a:ext cx="1692941" cy="994267"/>
            </a:xfrm>
            <a:prstGeom prst="rect">
              <a:avLst/>
            </a:prstGeom>
          </p:spPr>
        </p:pic>
        <p:pic>
          <p:nvPicPr>
            <p:cNvPr id="36" name="Picture 2">
              <a:extLst>
                <a:ext uri="{FF2B5EF4-FFF2-40B4-BE49-F238E27FC236}">
                  <a16:creationId xmlns:a16="http://schemas.microsoft.com/office/drawing/2014/main" id="{E2C980D9-9206-5C8D-E9EA-781B34CF6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3280" y="4228670"/>
              <a:ext cx="1542262" cy="76599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2E02278F-21C4-A824-B338-2916E12E23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6399" y="5513692"/>
              <a:ext cx="926389" cy="10112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a:extLst>
                <a:ext uri="{FF2B5EF4-FFF2-40B4-BE49-F238E27FC236}">
                  <a16:creationId xmlns:a16="http://schemas.microsoft.com/office/drawing/2014/main" id="{258B23B3-0E4B-463B-8C10-49C9F9F92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3567" y="5710074"/>
              <a:ext cx="955852" cy="76599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F72FC991-E6EE-4FA4-FCA8-4CB264B2DC3B}"/>
                </a:ext>
              </a:extLst>
            </p:cNvPr>
            <p:cNvPicPr>
              <a:picLocks noChangeAspect="1"/>
            </p:cNvPicPr>
            <p:nvPr/>
          </p:nvPicPr>
          <p:blipFill>
            <a:blip r:embed="rId7"/>
            <a:stretch>
              <a:fillRect/>
            </a:stretch>
          </p:blipFill>
          <p:spPr>
            <a:xfrm>
              <a:off x="7622733" y="3582067"/>
              <a:ext cx="1636033" cy="566406"/>
            </a:xfrm>
            <a:prstGeom prst="rect">
              <a:avLst/>
            </a:prstGeom>
          </p:spPr>
        </p:pic>
        <p:pic>
          <p:nvPicPr>
            <p:cNvPr id="41" name="Picture 40">
              <a:extLst>
                <a:ext uri="{FF2B5EF4-FFF2-40B4-BE49-F238E27FC236}">
                  <a16:creationId xmlns:a16="http://schemas.microsoft.com/office/drawing/2014/main" id="{D5533B90-4F25-3A58-3EC3-94A1CFABB7D7}"/>
                </a:ext>
              </a:extLst>
            </p:cNvPr>
            <p:cNvPicPr>
              <a:picLocks noChangeAspect="1"/>
            </p:cNvPicPr>
            <p:nvPr/>
          </p:nvPicPr>
          <p:blipFill>
            <a:blip r:embed="rId8"/>
            <a:stretch>
              <a:fillRect/>
            </a:stretch>
          </p:blipFill>
          <p:spPr>
            <a:xfrm>
              <a:off x="7644515" y="5080316"/>
              <a:ext cx="1589047" cy="433376"/>
            </a:xfrm>
            <a:prstGeom prst="rect">
              <a:avLst/>
            </a:prstGeom>
          </p:spPr>
        </p:pic>
      </p:grpSp>
      <p:grpSp>
        <p:nvGrpSpPr>
          <p:cNvPr id="45" name="Group 44">
            <a:extLst>
              <a:ext uri="{FF2B5EF4-FFF2-40B4-BE49-F238E27FC236}">
                <a16:creationId xmlns:a16="http://schemas.microsoft.com/office/drawing/2014/main" id="{D359B959-74D1-BDD2-E38D-02839BFE3043}"/>
              </a:ext>
            </a:extLst>
          </p:cNvPr>
          <p:cNvGrpSpPr/>
          <p:nvPr/>
        </p:nvGrpSpPr>
        <p:grpSpPr>
          <a:xfrm>
            <a:off x="2750300" y="944454"/>
            <a:ext cx="2096446" cy="5380818"/>
            <a:chOff x="2750300" y="944454"/>
            <a:chExt cx="2096446" cy="5380818"/>
          </a:xfrm>
        </p:grpSpPr>
        <p:pic>
          <p:nvPicPr>
            <p:cNvPr id="12" name="Picture 2">
              <a:extLst>
                <a:ext uri="{FF2B5EF4-FFF2-40B4-BE49-F238E27FC236}">
                  <a16:creationId xmlns:a16="http://schemas.microsoft.com/office/drawing/2014/main" id="{24C6847E-EDD6-AA51-ACCF-4A885337B9D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046"/>
            <a:stretch/>
          </p:blipFill>
          <p:spPr bwMode="auto">
            <a:xfrm>
              <a:off x="2750300" y="944454"/>
              <a:ext cx="2067498" cy="13783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CBA4DC1-8757-BE41-92E8-A45F467BB212}"/>
                </a:ext>
              </a:extLst>
            </p:cNvPr>
            <p:cNvSpPr txBox="1"/>
            <p:nvPr/>
          </p:nvSpPr>
          <p:spPr>
            <a:xfrm>
              <a:off x="3393181" y="1963940"/>
              <a:ext cx="1003057" cy="369332"/>
            </a:xfrm>
            <a:prstGeom prst="rect">
              <a:avLst/>
            </a:prstGeom>
            <a:noFill/>
          </p:spPr>
          <p:txBody>
            <a:bodyPr wrap="square" rtlCol="0">
              <a:spAutoFit/>
            </a:bodyPr>
            <a:lstStyle/>
            <a:p>
              <a:r>
                <a:rPr lang="en-US" b="1">
                  <a:solidFill>
                    <a:schemeClr val="bg1"/>
                  </a:solidFill>
                  <a:latin typeface="Garamond" panose="02020404030301010803" pitchFamily="18" charset="0"/>
                </a:rPr>
                <a:t>Storage</a:t>
              </a:r>
            </a:p>
          </p:txBody>
        </p:sp>
        <p:pic>
          <p:nvPicPr>
            <p:cNvPr id="18" name="Picture 2" descr="Advanced Materials - Early Charm Ventures">
              <a:extLst>
                <a:ext uri="{FF2B5EF4-FFF2-40B4-BE49-F238E27FC236}">
                  <a16:creationId xmlns:a16="http://schemas.microsoft.com/office/drawing/2014/main" id="{3C1F8F06-941F-3BF5-9B82-F5A4E2C15E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48005" y="2604028"/>
              <a:ext cx="1203210" cy="4973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APL Remote Access Portal">
              <a:extLst>
                <a:ext uri="{FF2B5EF4-FFF2-40B4-BE49-F238E27FC236}">
                  <a16:creationId xmlns:a16="http://schemas.microsoft.com/office/drawing/2014/main" id="{B775159B-D804-970A-FD63-71D5A31ACD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32725" y="5404303"/>
              <a:ext cx="1618789" cy="3057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Flexible battery">
              <a:extLst>
                <a:ext uri="{FF2B5EF4-FFF2-40B4-BE49-F238E27FC236}">
                  <a16:creationId xmlns:a16="http://schemas.microsoft.com/office/drawing/2014/main" id="{D341A85C-F579-445D-6117-489E15FDC9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37495" y="4019047"/>
              <a:ext cx="2009251" cy="11260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17CDB56-3297-84B5-C081-7F9DE8E3E216}"/>
                </a:ext>
              </a:extLst>
            </p:cNvPr>
            <p:cNvSpPr txBox="1"/>
            <p:nvPr/>
          </p:nvSpPr>
          <p:spPr>
            <a:xfrm>
              <a:off x="3125066" y="4000564"/>
              <a:ext cx="1656950" cy="646331"/>
            </a:xfrm>
            <a:prstGeom prst="rect">
              <a:avLst/>
            </a:prstGeom>
            <a:noFill/>
          </p:spPr>
          <p:txBody>
            <a:bodyPr wrap="square" rtlCol="0">
              <a:spAutoFit/>
            </a:bodyPr>
            <a:lstStyle/>
            <a:p>
              <a:pPr algn="r"/>
              <a:r>
                <a:rPr lang="en-US" sz="1200">
                  <a:solidFill>
                    <a:schemeClr val="bg1"/>
                  </a:solidFill>
                  <a:latin typeface="Garamond" panose="02020404030301010803" pitchFamily="18" charset="0"/>
                </a:rPr>
                <a:t>Battery cut, and continues operation (APL)</a:t>
              </a:r>
            </a:p>
          </p:txBody>
        </p:sp>
        <p:pic>
          <p:nvPicPr>
            <p:cNvPr id="22" name="Picture 10" descr="Net Zero Industrial Policy Lab">
              <a:extLst>
                <a:ext uri="{FF2B5EF4-FFF2-40B4-BE49-F238E27FC236}">
                  <a16:creationId xmlns:a16="http://schemas.microsoft.com/office/drawing/2014/main" id="{9FAC35CC-CCA9-87BD-6008-A5A92167F6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56181" y="3240478"/>
              <a:ext cx="2066615" cy="5640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0F96407-DB81-5E74-B07C-16462234DB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0692" y="5979456"/>
              <a:ext cx="1806714" cy="3458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1D78C742-1680-C7FE-75AA-2A7F6DD2380A}"/>
              </a:ext>
            </a:extLst>
          </p:cNvPr>
          <p:cNvGrpSpPr/>
          <p:nvPr/>
        </p:nvGrpSpPr>
        <p:grpSpPr>
          <a:xfrm>
            <a:off x="342599" y="944454"/>
            <a:ext cx="2287047" cy="5181900"/>
            <a:chOff x="342599" y="944454"/>
            <a:chExt cx="2287047" cy="5181900"/>
          </a:xfrm>
        </p:grpSpPr>
        <p:pic>
          <p:nvPicPr>
            <p:cNvPr id="4" name="Picture 3">
              <a:extLst>
                <a:ext uri="{FF2B5EF4-FFF2-40B4-BE49-F238E27FC236}">
                  <a16:creationId xmlns:a16="http://schemas.microsoft.com/office/drawing/2014/main" id="{68181942-1FA1-9FC7-CBC7-DF33F4109CD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2805" y="944454"/>
              <a:ext cx="2067498" cy="13783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974A890-A0C5-FFE4-29D2-EDC250943971}"/>
                </a:ext>
              </a:extLst>
            </p:cNvPr>
            <p:cNvSpPr txBox="1"/>
            <p:nvPr/>
          </p:nvSpPr>
          <p:spPr>
            <a:xfrm>
              <a:off x="993076" y="1963940"/>
              <a:ext cx="986094" cy="369332"/>
            </a:xfrm>
            <a:prstGeom prst="rect">
              <a:avLst/>
            </a:prstGeom>
            <a:noFill/>
          </p:spPr>
          <p:txBody>
            <a:bodyPr wrap="square" rtlCol="0">
              <a:spAutoFit/>
            </a:bodyPr>
            <a:lstStyle/>
            <a:p>
              <a:r>
                <a:rPr lang="en-US" b="1">
                  <a:solidFill>
                    <a:schemeClr val="bg1"/>
                  </a:solidFill>
                  <a:latin typeface="Garamond" panose="02020404030301010803" pitchFamily="18" charset="0"/>
                </a:rPr>
                <a:t>Carbon</a:t>
              </a:r>
            </a:p>
          </p:txBody>
        </p:sp>
        <p:pic>
          <p:nvPicPr>
            <p:cNvPr id="14" name="Graphic 13">
              <a:extLst>
                <a:ext uri="{FF2B5EF4-FFF2-40B4-BE49-F238E27FC236}">
                  <a16:creationId xmlns:a16="http://schemas.microsoft.com/office/drawing/2014/main" id="{FE6317E9-1FB2-84E0-E5BF-C51F3670416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00916" y="2616422"/>
              <a:ext cx="1995027" cy="466229"/>
            </a:xfrm>
            <a:prstGeom prst="rect">
              <a:avLst/>
            </a:prstGeom>
          </p:spPr>
        </p:pic>
        <p:pic>
          <p:nvPicPr>
            <p:cNvPr id="15" name="Picture 2">
              <a:extLst>
                <a:ext uri="{FF2B5EF4-FFF2-40B4-BE49-F238E27FC236}">
                  <a16:creationId xmlns:a16="http://schemas.microsoft.com/office/drawing/2014/main" id="{DCD5F4F4-8636-25A5-AE02-28A665AF146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2599" y="3207482"/>
              <a:ext cx="2287047" cy="6109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AC1F498A-C043-D199-76AD-7D7033296E1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8078" y="3973654"/>
              <a:ext cx="1656951" cy="3730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States Can Play a Critical Role in FECM's Carbon Management Work |  Department of Energy">
              <a:extLst>
                <a:ext uri="{FF2B5EF4-FFF2-40B4-BE49-F238E27FC236}">
                  <a16:creationId xmlns:a16="http://schemas.microsoft.com/office/drawing/2014/main" id="{83E08FD5-8794-049F-A646-5BA3A8DEBDA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11853" b="37283"/>
            <a:stretch/>
          </p:blipFill>
          <p:spPr bwMode="auto">
            <a:xfrm>
              <a:off x="567379" y="4552590"/>
              <a:ext cx="1778348" cy="6774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y Hopkins Catalysis Club?">
              <a:extLst>
                <a:ext uri="{FF2B5EF4-FFF2-40B4-BE49-F238E27FC236}">
                  <a16:creationId xmlns:a16="http://schemas.microsoft.com/office/drawing/2014/main" id="{EDF6FF73-6DD9-3013-88D7-9C879C46847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9507" y="5393420"/>
              <a:ext cx="874092" cy="7329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5D4D3C4A-4412-4C68-FAD4-182A4BAA0E19}"/>
              </a:ext>
            </a:extLst>
          </p:cNvPr>
          <p:cNvGrpSpPr/>
          <p:nvPr/>
        </p:nvGrpSpPr>
        <p:grpSpPr>
          <a:xfrm>
            <a:off x="5077795" y="944454"/>
            <a:ext cx="2067498" cy="5816201"/>
            <a:chOff x="5077795" y="944454"/>
            <a:chExt cx="2067498" cy="5816201"/>
          </a:xfrm>
        </p:grpSpPr>
        <p:pic>
          <p:nvPicPr>
            <p:cNvPr id="5" name="Picture 6">
              <a:extLst>
                <a:ext uri="{FF2B5EF4-FFF2-40B4-BE49-F238E27FC236}">
                  <a16:creationId xmlns:a16="http://schemas.microsoft.com/office/drawing/2014/main" id="{D9EE8EE8-527F-E39B-ED11-6CF87B781EA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77795" y="944454"/>
              <a:ext cx="2067498" cy="13783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38F18BB-9D7A-7FCD-B7B0-74D3A1976FE7}"/>
                </a:ext>
              </a:extLst>
            </p:cNvPr>
            <p:cNvSpPr txBox="1"/>
            <p:nvPr/>
          </p:nvSpPr>
          <p:spPr>
            <a:xfrm>
              <a:off x="5715825" y="1963940"/>
              <a:ext cx="755096" cy="369332"/>
            </a:xfrm>
            <a:prstGeom prst="rect">
              <a:avLst/>
            </a:prstGeom>
            <a:noFill/>
          </p:spPr>
          <p:txBody>
            <a:bodyPr wrap="square" rtlCol="0">
              <a:spAutoFit/>
            </a:bodyPr>
            <a:lstStyle/>
            <a:p>
              <a:r>
                <a:rPr lang="en-US" b="1">
                  <a:solidFill>
                    <a:schemeClr val="bg1"/>
                  </a:solidFill>
                  <a:latin typeface="Garamond" panose="02020404030301010803" pitchFamily="18" charset="0"/>
                </a:rPr>
                <a:t>Wind</a:t>
              </a:r>
            </a:p>
          </p:txBody>
        </p:sp>
        <p:pic>
          <p:nvPicPr>
            <p:cNvPr id="29" name="Picture 2" descr="Pacific Northwest National Laboratory | RaDIATE Collaboration">
              <a:extLst>
                <a:ext uri="{FF2B5EF4-FFF2-40B4-BE49-F238E27FC236}">
                  <a16:creationId xmlns:a16="http://schemas.microsoft.com/office/drawing/2014/main" id="{7EB7079F-FBFA-16FA-B3E6-89F65C62810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249150" y="5772885"/>
              <a:ext cx="883989" cy="5255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0B7FBD69-98CB-6744-2067-D2264FE8CBF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17011" y="5887834"/>
              <a:ext cx="883989" cy="2548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eystone">
              <a:extLst>
                <a:ext uri="{FF2B5EF4-FFF2-40B4-BE49-F238E27FC236}">
                  <a16:creationId xmlns:a16="http://schemas.microsoft.com/office/drawing/2014/main" id="{658BA4BC-0CBF-BAFD-C5AC-6EEE9EFEA97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336582" y="5382954"/>
              <a:ext cx="978519" cy="2405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LES-JHU-windfarm.jpg">
              <a:extLst>
                <a:ext uri="{FF2B5EF4-FFF2-40B4-BE49-F238E27FC236}">
                  <a16:creationId xmlns:a16="http://schemas.microsoft.com/office/drawing/2014/main" id="{C28A0057-8DDD-1973-F096-9E0325152F4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91563" y="3466770"/>
              <a:ext cx="1736586" cy="1132556"/>
            </a:xfrm>
            <a:prstGeom prst="rect">
              <a:avLst/>
            </a:prstGeom>
          </p:spPr>
        </p:pic>
        <p:pic>
          <p:nvPicPr>
            <p:cNvPr id="33" name="Picture 8" descr="GE Vernova Logo, symbol, meaning, history, PNG, brand">
              <a:extLst>
                <a:ext uri="{FF2B5EF4-FFF2-40B4-BE49-F238E27FC236}">
                  <a16:creationId xmlns:a16="http://schemas.microsoft.com/office/drawing/2014/main" id="{70DF6BE5-C73D-B61A-98D3-79E8F7C0B0FF}"/>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t="25185" b="27615"/>
            <a:stretch/>
          </p:blipFill>
          <p:spPr bwMode="auto">
            <a:xfrm>
              <a:off x="5293457" y="4682072"/>
              <a:ext cx="1464970" cy="3895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logo with blue arrows and blue text&#10;&#10;Description automatically generated with medium confidence">
              <a:extLst>
                <a:ext uri="{FF2B5EF4-FFF2-40B4-BE49-F238E27FC236}">
                  <a16:creationId xmlns:a16="http://schemas.microsoft.com/office/drawing/2014/main" id="{53080070-295F-1A00-3726-E4355FF4C86C}"/>
                </a:ext>
              </a:extLst>
            </p:cNvPr>
            <p:cNvPicPr>
              <a:picLocks noChangeAspect="1"/>
            </p:cNvPicPr>
            <p:nvPr/>
          </p:nvPicPr>
          <p:blipFill>
            <a:blip r:embed="rId28"/>
            <a:stretch>
              <a:fillRect/>
            </a:stretch>
          </p:blipFill>
          <p:spPr>
            <a:xfrm>
              <a:off x="5317020" y="2388516"/>
              <a:ext cx="1589047" cy="922040"/>
            </a:xfrm>
            <a:prstGeom prst="rect">
              <a:avLst/>
            </a:prstGeom>
          </p:spPr>
        </p:pic>
        <p:sp>
          <p:nvSpPr>
            <p:cNvPr id="42" name="TextBox 41">
              <a:extLst>
                <a:ext uri="{FF2B5EF4-FFF2-40B4-BE49-F238E27FC236}">
                  <a16:creationId xmlns:a16="http://schemas.microsoft.com/office/drawing/2014/main" id="{F77EC78E-8340-A36E-F884-ACCA5F03E290}"/>
                </a:ext>
              </a:extLst>
            </p:cNvPr>
            <p:cNvSpPr txBox="1"/>
            <p:nvPr/>
          </p:nvSpPr>
          <p:spPr>
            <a:xfrm>
              <a:off x="5389397" y="3449560"/>
              <a:ext cx="1656950" cy="461665"/>
            </a:xfrm>
            <a:prstGeom prst="rect">
              <a:avLst/>
            </a:prstGeom>
            <a:noFill/>
          </p:spPr>
          <p:txBody>
            <a:bodyPr wrap="square" rtlCol="0">
              <a:spAutoFit/>
            </a:bodyPr>
            <a:lstStyle/>
            <a:p>
              <a:pPr algn="r"/>
              <a:r>
                <a:rPr lang="en-US" sz="1200">
                  <a:solidFill>
                    <a:schemeClr val="bg1"/>
                  </a:solidFill>
                  <a:latin typeface="Garamond" panose="02020404030301010803" pitchFamily="18" charset="0"/>
                </a:rPr>
                <a:t>Open Science Wind Farm Modeling</a:t>
              </a:r>
            </a:p>
          </p:txBody>
        </p:sp>
        <p:pic>
          <p:nvPicPr>
            <p:cNvPr id="1032" name="Picture 8">
              <a:extLst>
                <a:ext uri="{FF2B5EF4-FFF2-40B4-BE49-F238E27FC236}">
                  <a16:creationId xmlns:a16="http://schemas.microsoft.com/office/drawing/2014/main" id="{9094A9DE-322A-4CC5-0684-73757597F4D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825841" y="5075572"/>
              <a:ext cx="1157767" cy="2343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ryland Energy Administration">
              <a:extLst>
                <a:ext uri="{FF2B5EF4-FFF2-40B4-BE49-F238E27FC236}">
                  <a16:creationId xmlns:a16="http://schemas.microsoft.com/office/drawing/2014/main" id="{6A14733F-D530-0735-7CD5-496CE9078E3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665391" y="6365492"/>
              <a:ext cx="1091822" cy="3951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5DCEF55D-EC9A-0BCA-EB4F-E0FFF3258198}"/>
              </a:ext>
            </a:extLst>
          </p:cNvPr>
          <p:cNvGrpSpPr/>
          <p:nvPr/>
        </p:nvGrpSpPr>
        <p:grpSpPr>
          <a:xfrm>
            <a:off x="9702651" y="944454"/>
            <a:ext cx="2066544" cy="4500942"/>
            <a:chOff x="9702651" y="944454"/>
            <a:chExt cx="2066544" cy="4500942"/>
          </a:xfrm>
        </p:grpSpPr>
        <p:pic>
          <p:nvPicPr>
            <p:cNvPr id="1026" name="Picture 2" descr="Data Center">
              <a:extLst>
                <a:ext uri="{FF2B5EF4-FFF2-40B4-BE49-F238E27FC236}">
                  <a16:creationId xmlns:a16="http://schemas.microsoft.com/office/drawing/2014/main" id="{A1B4B3C4-D026-6934-D771-45D4D7E52562}"/>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t="5676" r="27080"/>
            <a:stretch/>
          </p:blipFill>
          <p:spPr bwMode="auto">
            <a:xfrm>
              <a:off x="9702651" y="944454"/>
              <a:ext cx="2066544" cy="137833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E1D2C13-C619-4CC7-5C1D-E89C41A68E2D}"/>
                </a:ext>
              </a:extLst>
            </p:cNvPr>
            <p:cNvSpPr txBox="1"/>
            <p:nvPr/>
          </p:nvSpPr>
          <p:spPr>
            <a:xfrm>
              <a:off x="10408392" y="1963940"/>
              <a:ext cx="1058394" cy="369332"/>
            </a:xfrm>
            <a:prstGeom prst="rect">
              <a:avLst/>
            </a:prstGeom>
            <a:noFill/>
          </p:spPr>
          <p:txBody>
            <a:bodyPr wrap="square" rtlCol="0">
              <a:spAutoFit/>
            </a:bodyPr>
            <a:lstStyle/>
            <a:p>
              <a:r>
                <a:rPr lang="en-US" b="1">
                  <a:solidFill>
                    <a:schemeClr val="bg1"/>
                  </a:solidFill>
                  <a:latin typeface="Garamond" panose="02020404030301010803" pitchFamily="18" charset="0"/>
                </a:rPr>
                <a:t>&amp; More</a:t>
              </a:r>
            </a:p>
          </p:txBody>
        </p:sp>
        <p:sp>
          <p:nvSpPr>
            <p:cNvPr id="43" name="TextBox 42">
              <a:extLst>
                <a:ext uri="{FF2B5EF4-FFF2-40B4-BE49-F238E27FC236}">
                  <a16:creationId xmlns:a16="http://schemas.microsoft.com/office/drawing/2014/main" id="{8CE32D30-ED9C-68E6-09B7-857FD896B280}"/>
                </a:ext>
              </a:extLst>
            </p:cNvPr>
            <p:cNvSpPr txBox="1"/>
            <p:nvPr/>
          </p:nvSpPr>
          <p:spPr>
            <a:xfrm>
              <a:off x="9942786" y="2644629"/>
              <a:ext cx="1681835" cy="2800767"/>
            </a:xfrm>
            <a:prstGeom prst="rect">
              <a:avLst/>
            </a:prstGeom>
            <a:noFill/>
          </p:spPr>
          <p:txBody>
            <a:bodyPr wrap="square" rtlCol="0">
              <a:spAutoFit/>
            </a:bodyPr>
            <a:lstStyle/>
            <a:p>
              <a:r>
                <a:rPr lang="en-US" sz="1600"/>
                <a:t>Growth and new efforts here in the coming year. Utilizing current strengths, aligning with WSE and university and national initiatives and needs, develop new expertise and partnerships.</a:t>
              </a:r>
            </a:p>
          </p:txBody>
        </p:sp>
      </p:grpSp>
    </p:spTree>
    <p:extLst>
      <p:ext uri="{BB962C8B-B14F-4D97-AF65-F5344CB8AC3E}">
        <p14:creationId xmlns:p14="http://schemas.microsoft.com/office/powerpoint/2010/main" val="870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93EFF-B3D3-3262-C046-E9CBA53830B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3D391E2-FED7-834C-AC60-3BBB7BC0B555}"/>
              </a:ext>
            </a:extLst>
          </p:cNvPr>
          <p:cNvPicPr>
            <a:picLocks noChangeAspect="1"/>
          </p:cNvPicPr>
          <p:nvPr/>
        </p:nvPicPr>
        <p:blipFill>
          <a:blip r:embed="rId2"/>
          <a:stretch>
            <a:fillRect/>
          </a:stretch>
        </p:blipFill>
        <p:spPr>
          <a:xfrm>
            <a:off x="2209800" y="292575"/>
            <a:ext cx="7772400" cy="5789373"/>
          </a:xfrm>
          <a:prstGeom prst="rect">
            <a:avLst/>
          </a:prstGeom>
        </p:spPr>
      </p:pic>
    </p:spTree>
    <p:extLst>
      <p:ext uri="{BB962C8B-B14F-4D97-AF65-F5344CB8AC3E}">
        <p14:creationId xmlns:p14="http://schemas.microsoft.com/office/powerpoint/2010/main" val="99067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E9A33-EB45-3105-0A0C-8C91F8A24CB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E377434-2AB1-7908-E782-FEFFF2F31735}"/>
              </a:ext>
            </a:extLst>
          </p:cNvPr>
          <p:cNvPicPr>
            <a:picLocks noChangeAspect="1"/>
          </p:cNvPicPr>
          <p:nvPr/>
        </p:nvPicPr>
        <p:blipFill>
          <a:blip r:embed="rId2"/>
          <a:stretch>
            <a:fillRect/>
          </a:stretch>
        </p:blipFill>
        <p:spPr>
          <a:xfrm rot="16200000">
            <a:off x="2933715" y="-1344461"/>
            <a:ext cx="6324568" cy="8765630"/>
          </a:xfrm>
          <a:prstGeom prst="rect">
            <a:avLst/>
          </a:prstGeom>
        </p:spPr>
      </p:pic>
      <p:sp>
        <p:nvSpPr>
          <p:cNvPr id="3" name="TextBox 2">
            <a:extLst>
              <a:ext uri="{FF2B5EF4-FFF2-40B4-BE49-F238E27FC236}">
                <a16:creationId xmlns:a16="http://schemas.microsoft.com/office/drawing/2014/main" id="{B7A52BFB-DFE4-B90C-8E15-2E2CB18F5BF3}"/>
              </a:ext>
            </a:extLst>
          </p:cNvPr>
          <p:cNvSpPr txBox="1"/>
          <p:nvPr/>
        </p:nvSpPr>
        <p:spPr>
          <a:xfrm>
            <a:off x="5401128" y="5633545"/>
            <a:ext cx="1389739" cy="369332"/>
          </a:xfrm>
          <a:prstGeom prst="rect">
            <a:avLst/>
          </a:prstGeom>
          <a:noFill/>
        </p:spPr>
        <p:txBody>
          <a:bodyPr wrap="none" rtlCol="0">
            <a:spAutoFit/>
          </a:bodyPr>
          <a:lstStyle/>
          <a:p>
            <a:r>
              <a:rPr lang="en-US"/>
              <a:t>Fast Forward</a:t>
            </a:r>
          </a:p>
        </p:txBody>
      </p:sp>
      <p:sp>
        <p:nvSpPr>
          <p:cNvPr id="5" name="TextBox 4">
            <a:extLst>
              <a:ext uri="{FF2B5EF4-FFF2-40B4-BE49-F238E27FC236}">
                <a16:creationId xmlns:a16="http://schemas.microsoft.com/office/drawing/2014/main" id="{BF9B240F-642C-0DEA-405A-EF9191ACF358}"/>
              </a:ext>
            </a:extLst>
          </p:cNvPr>
          <p:cNvSpPr txBox="1"/>
          <p:nvPr/>
        </p:nvSpPr>
        <p:spPr>
          <a:xfrm>
            <a:off x="199696" y="2312276"/>
            <a:ext cx="1398716" cy="1477328"/>
          </a:xfrm>
          <a:prstGeom prst="rect">
            <a:avLst/>
          </a:prstGeom>
          <a:noFill/>
        </p:spPr>
        <p:txBody>
          <a:bodyPr wrap="none" rtlCol="0">
            <a:spAutoFit/>
          </a:bodyPr>
          <a:lstStyle/>
          <a:p>
            <a:r>
              <a:rPr lang="en-US"/>
              <a:t>Renovation</a:t>
            </a:r>
          </a:p>
          <a:p>
            <a:r>
              <a:rPr lang="en-US"/>
              <a:t>Underway!</a:t>
            </a:r>
          </a:p>
          <a:p>
            <a:endParaRPr lang="en-US"/>
          </a:p>
          <a:p>
            <a:r>
              <a:rPr lang="en-US"/>
              <a:t>Estimate Jan.</a:t>
            </a:r>
          </a:p>
          <a:p>
            <a:r>
              <a:rPr lang="en-US"/>
              <a:t>2026 move in</a:t>
            </a:r>
          </a:p>
        </p:txBody>
      </p:sp>
    </p:spTree>
    <p:extLst>
      <p:ext uri="{BB962C8B-B14F-4D97-AF65-F5344CB8AC3E}">
        <p14:creationId xmlns:p14="http://schemas.microsoft.com/office/powerpoint/2010/main" val="1378673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A309D-5941-AF15-C023-3E2FBBE6CF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7D40B2-A14F-A8F5-FCA8-14A772879EDD}"/>
              </a:ext>
            </a:extLst>
          </p:cNvPr>
          <p:cNvSpPr>
            <a:spLocks noGrp="1"/>
          </p:cNvSpPr>
          <p:nvPr>
            <p:ph type="title"/>
          </p:nvPr>
        </p:nvSpPr>
        <p:spPr/>
        <p:txBody>
          <a:bodyPr/>
          <a:lstStyle/>
          <a:p>
            <a:r>
              <a:rPr lang="en-US"/>
              <a:t>ROSEI Education Efforts: Summary</a:t>
            </a:r>
          </a:p>
        </p:txBody>
      </p:sp>
      <p:sp>
        <p:nvSpPr>
          <p:cNvPr id="3" name="Content Placeholder 2">
            <a:extLst>
              <a:ext uri="{FF2B5EF4-FFF2-40B4-BE49-F238E27FC236}">
                <a16:creationId xmlns:a16="http://schemas.microsoft.com/office/drawing/2014/main" id="{C51D29E0-D7A8-4E6A-5BC9-2406E185ED72}"/>
              </a:ext>
            </a:extLst>
          </p:cNvPr>
          <p:cNvSpPr>
            <a:spLocks noGrp="1"/>
          </p:cNvSpPr>
          <p:nvPr>
            <p:ph idx="1"/>
          </p:nvPr>
        </p:nvSpPr>
        <p:spPr>
          <a:xfrm>
            <a:off x="838200" y="1375682"/>
            <a:ext cx="5482458" cy="4351338"/>
          </a:xfrm>
        </p:spPr>
        <p:txBody>
          <a:bodyPr>
            <a:normAutofit lnSpcReduction="10000"/>
          </a:bodyPr>
          <a:lstStyle/>
          <a:p>
            <a:r>
              <a:rPr lang="en-US"/>
              <a:t>Pre-College:</a:t>
            </a:r>
          </a:p>
          <a:p>
            <a:pPr lvl="1"/>
            <a:r>
              <a:rPr lang="en-US"/>
              <a:t>Sustainable Energy Education (SEE)</a:t>
            </a:r>
          </a:p>
          <a:p>
            <a:r>
              <a:rPr lang="en-US"/>
              <a:t>Undergraduate:</a:t>
            </a:r>
          </a:p>
          <a:p>
            <a:pPr lvl="1"/>
            <a:r>
              <a:rPr lang="en-US"/>
              <a:t>Energy Minor</a:t>
            </a:r>
          </a:p>
          <a:p>
            <a:pPr lvl="1"/>
            <a:r>
              <a:rPr lang="en-US"/>
              <a:t>ROSETAS REU Program</a:t>
            </a:r>
          </a:p>
          <a:p>
            <a:r>
              <a:rPr lang="en-US"/>
              <a:t>Graduate:</a:t>
            </a:r>
          </a:p>
          <a:p>
            <a:pPr lvl="1"/>
            <a:r>
              <a:rPr lang="en-US"/>
              <a:t>Developing new Master’s program</a:t>
            </a:r>
          </a:p>
          <a:p>
            <a:pPr lvl="1"/>
            <a:r>
              <a:rPr lang="en-US"/>
              <a:t>PhD Fellowship Program</a:t>
            </a:r>
          </a:p>
          <a:p>
            <a:pPr lvl="1"/>
            <a:r>
              <a:rPr lang="en-US"/>
              <a:t>NSF NRT: ADAM</a:t>
            </a:r>
          </a:p>
          <a:p>
            <a:r>
              <a:rPr lang="en-US"/>
              <a:t>Postdoc:</a:t>
            </a:r>
          </a:p>
          <a:p>
            <a:pPr lvl="1"/>
            <a:r>
              <a:rPr lang="en-US"/>
              <a:t>Postdoctoral Scholars Program</a:t>
            </a:r>
          </a:p>
          <a:p>
            <a:endParaRPr lang="en-US"/>
          </a:p>
          <a:p>
            <a:endParaRPr lang="en-US"/>
          </a:p>
        </p:txBody>
      </p:sp>
      <p:pic>
        <p:nvPicPr>
          <p:cNvPr id="1026" name="Picture 2">
            <a:extLst>
              <a:ext uri="{FF2B5EF4-FFF2-40B4-BE49-F238E27FC236}">
                <a16:creationId xmlns:a16="http://schemas.microsoft.com/office/drawing/2014/main" id="{0DC5608E-E78E-2496-29A5-46A6D95DE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301" y="1601514"/>
            <a:ext cx="5482458" cy="365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293376"/>
      </p:ext>
    </p:extLst>
  </p:cSld>
  <p:clrMapOvr>
    <a:masterClrMapping/>
  </p:clrMapOvr>
</p:sld>
</file>

<file path=ppt/theme/theme1.xml><?xml version="1.0" encoding="utf-8"?>
<a:theme xmlns:a="http://schemas.openxmlformats.org/drawingml/2006/main" name="Office Theme 2013 - 2022">
  <a:themeElements>
    <a:clrScheme name="Office Theme 2013 - 2022">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f118463-65fb-45a2-b70e-3bcbe3a8f933" xsi:nil="true"/>
    <lcf76f155ced4ddcb4097134ff3c332f xmlns="904f7392-f2c2-44c9-9fab-82e9cedf291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9DB0EE5EDBE547BE9A9A6C49A71B10" ma:contentTypeVersion="18" ma:contentTypeDescription="Create a new document." ma:contentTypeScope="" ma:versionID="a70ba8c7e82ee0cf7ba72635e2553606">
  <xsd:schema xmlns:xsd="http://www.w3.org/2001/XMLSchema" xmlns:xs="http://www.w3.org/2001/XMLSchema" xmlns:p="http://schemas.microsoft.com/office/2006/metadata/properties" xmlns:ns2="904f7392-f2c2-44c9-9fab-82e9cedf2912" xmlns:ns3="df118463-65fb-45a2-b70e-3bcbe3a8f933" targetNamespace="http://schemas.microsoft.com/office/2006/metadata/properties" ma:root="true" ma:fieldsID="2f5d2c4670b98ef30bd44401ca876259" ns2:_="" ns3:_="">
    <xsd:import namespace="904f7392-f2c2-44c9-9fab-82e9cedf2912"/>
    <xsd:import namespace="df118463-65fb-45a2-b70e-3bcbe3a8f93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4f7392-f2c2-44c9-9fab-82e9cedf29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118463-65fb-45a2-b70e-3bcbe3a8f93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753203f-9d3a-47e7-96b5-7117c6195d11}" ma:internalName="TaxCatchAll" ma:showField="CatchAllData" ma:web="df118463-65fb-45a2-b70e-3bcbe3a8f9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7C4499-18FA-4FC5-A729-BE073F701DED}">
  <ds:schemaRefs>
    <ds:schemaRef ds:uri="904f7392-f2c2-44c9-9fab-82e9cedf2912"/>
    <ds:schemaRef ds:uri="http://purl.org/dc/dcmitype/"/>
    <ds:schemaRef ds:uri="http://www.w3.org/XML/1998/namespace"/>
    <ds:schemaRef ds:uri="http://schemas.microsoft.com/office/2006/metadata/properties"/>
    <ds:schemaRef ds:uri="http://purl.org/dc/elements/1.1/"/>
    <ds:schemaRef ds:uri="http://schemas.microsoft.com/office/2006/documentManagement/types"/>
    <ds:schemaRef ds:uri="df118463-65fb-45a2-b70e-3bcbe3a8f933"/>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606FD2B1-C576-41C4-8CCE-D425E7146652}">
  <ds:schemaRefs>
    <ds:schemaRef ds:uri="904f7392-f2c2-44c9-9fab-82e9cedf2912"/>
    <ds:schemaRef ds:uri="df118463-65fb-45a2-b70e-3bcbe3a8f9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45D8444-DB15-4D35-A744-25FEAFA7ED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821</TotalTime>
  <Words>629</Words>
  <Application>Microsoft Office PowerPoint</Application>
  <PresentationFormat>Widescreen</PresentationFormat>
  <Paragraphs>141</Paragraphs>
  <Slides>17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Arial</vt:lpstr>
      <vt:lpstr>Calibri</vt:lpstr>
      <vt:lpstr>Garamond</vt:lpstr>
      <vt:lpstr>Office Theme 2013 - 2022</vt:lpstr>
      <vt:lpstr>ROSEI General Slides</vt:lpstr>
      <vt:lpstr>JHU and ROSEI Overview</vt:lpstr>
      <vt:lpstr>ROSEI Founded in 2021</vt:lpstr>
      <vt:lpstr>JHU Divisions</vt:lpstr>
      <vt:lpstr>ROSEI Leadership Structure Evolves</vt:lpstr>
      <vt:lpstr>Research</vt:lpstr>
      <vt:lpstr>PowerPoint Presentation</vt:lpstr>
      <vt:lpstr>PowerPoint Presentation</vt:lpstr>
      <vt:lpstr>ROSEI Education Efforts: Summary</vt:lpstr>
      <vt:lpstr>Pre-College offering: Sustainable Energy Education (SEE): https://ei.jhu.edu/programs/see-in-person/ </vt:lpstr>
      <vt:lpstr>Impact – Policy: from Local to Global </vt:lpstr>
      <vt:lpstr>Impact-Partnerships</vt:lpstr>
      <vt:lpstr>Impact- Translation</vt:lpstr>
      <vt:lpstr>Wind</vt:lpstr>
      <vt:lpstr>PowerPoint Presentation</vt:lpstr>
      <vt:lpstr>Grid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Schafer</dc:creator>
  <cp:lastModifiedBy>Wick Eisenberg</cp:lastModifiedBy>
  <cp:revision>8</cp:revision>
  <dcterms:created xsi:type="dcterms:W3CDTF">2023-01-02T19:13:06Z</dcterms:created>
  <dcterms:modified xsi:type="dcterms:W3CDTF">2025-06-09T17:50:29Z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0x010100D69DB0EE5EDBE547BE9A9A6C49A71B10</vt:lpwstr>
  </property>
  <property fmtid="{D5CDD505-2E9C-101B-9397-08002B2CF9AE}" pid="3" name="MediaServiceImageTags">
    <vt:lpwstr/>
  </property>
</Properties>
</file>